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(null)" ContentType="image/x-em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72"/>
  </p:notesMasterIdLst>
  <p:sldIdLst>
    <p:sldId id="256" r:id="rId2"/>
    <p:sldId id="653" r:id="rId3"/>
    <p:sldId id="654" r:id="rId4"/>
    <p:sldId id="655" r:id="rId5"/>
    <p:sldId id="656" r:id="rId6"/>
    <p:sldId id="657" r:id="rId7"/>
    <p:sldId id="658" r:id="rId8"/>
    <p:sldId id="659" r:id="rId9"/>
    <p:sldId id="660" r:id="rId10"/>
    <p:sldId id="535" r:id="rId11"/>
    <p:sldId id="587" r:id="rId12"/>
    <p:sldId id="536" r:id="rId13"/>
    <p:sldId id="537" r:id="rId14"/>
    <p:sldId id="538" r:id="rId15"/>
    <p:sldId id="539" r:id="rId16"/>
    <p:sldId id="502" r:id="rId17"/>
    <p:sldId id="533" r:id="rId18"/>
    <p:sldId id="540" r:id="rId19"/>
    <p:sldId id="541" r:id="rId20"/>
    <p:sldId id="542" r:id="rId21"/>
    <p:sldId id="543" r:id="rId22"/>
    <p:sldId id="544" r:id="rId23"/>
    <p:sldId id="545" r:id="rId24"/>
    <p:sldId id="546" r:id="rId25"/>
    <p:sldId id="547" r:id="rId26"/>
    <p:sldId id="548" r:id="rId27"/>
    <p:sldId id="549" r:id="rId28"/>
    <p:sldId id="550" r:id="rId29"/>
    <p:sldId id="551" r:id="rId30"/>
    <p:sldId id="552" r:id="rId31"/>
    <p:sldId id="553" r:id="rId32"/>
    <p:sldId id="676" r:id="rId33"/>
    <p:sldId id="677" r:id="rId34"/>
    <p:sldId id="678" r:id="rId35"/>
    <p:sldId id="661" r:id="rId36"/>
    <p:sldId id="662" r:id="rId37"/>
    <p:sldId id="663" r:id="rId38"/>
    <p:sldId id="664" r:id="rId39"/>
    <p:sldId id="665" r:id="rId40"/>
    <p:sldId id="666" r:id="rId41"/>
    <p:sldId id="667" r:id="rId42"/>
    <p:sldId id="668" r:id="rId43"/>
    <p:sldId id="554" r:id="rId44"/>
    <p:sldId id="591" r:id="rId45"/>
    <p:sldId id="593" r:id="rId46"/>
    <p:sldId id="694" r:id="rId47"/>
    <p:sldId id="695" r:id="rId48"/>
    <p:sldId id="696" r:id="rId49"/>
    <p:sldId id="599" r:id="rId50"/>
    <p:sldId id="679" r:id="rId51"/>
    <p:sldId id="680" r:id="rId52"/>
    <p:sldId id="681" r:id="rId53"/>
    <p:sldId id="682" r:id="rId54"/>
    <p:sldId id="693" r:id="rId55"/>
    <p:sldId id="641" r:id="rId56"/>
    <p:sldId id="642" r:id="rId57"/>
    <p:sldId id="555" r:id="rId58"/>
    <p:sldId id="556" r:id="rId59"/>
    <p:sldId id="559" r:id="rId60"/>
    <p:sldId id="560" r:id="rId61"/>
    <p:sldId id="561" r:id="rId62"/>
    <p:sldId id="562" r:id="rId63"/>
    <p:sldId id="563" r:id="rId64"/>
    <p:sldId id="564" r:id="rId65"/>
    <p:sldId id="565" r:id="rId66"/>
    <p:sldId id="697" r:id="rId67"/>
    <p:sldId id="698" r:id="rId68"/>
    <p:sldId id="566" r:id="rId69"/>
    <p:sldId id="568" r:id="rId70"/>
    <p:sldId id="569" r:id="rId71"/>
    <p:sldId id="643" r:id="rId72"/>
    <p:sldId id="644" r:id="rId73"/>
    <p:sldId id="592" r:id="rId74"/>
    <p:sldId id="603" r:id="rId75"/>
    <p:sldId id="634" r:id="rId76"/>
    <p:sldId id="635" r:id="rId77"/>
    <p:sldId id="638" r:id="rId78"/>
    <p:sldId id="699" r:id="rId79"/>
    <p:sldId id="639" r:id="rId80"/>
    <p:sldId id="700" r:id="rId81"/>
    <p:sldId id="573" r:id="rId82"/>
    <p:sldId id="574" r:id="rId83"/>
    <p:sldId id="575" r:id="rId84"/>
    <p:sldId id="636" r:id="rId85"/>
    <p:sldId id="637" r:id="rId86"/>
    <p:sldId id="576" r:id="rId87"/>
    <p:sldId id="578" r:id="rId88"/>
    <p:sldId id="579" r:id="rId89"/>
    <p:sldId id="580" r:id="rId90"/>
    <p:sldId id="701" r:id="rId91"/>
    <p:sldId id="672" r:id="rId92"/>
    <p:sldId id="640" r:id="rId93"/>
    <p:sldId id="645" r:id="rId94"/>
    <p:sldId id="472" r:id="rId95"/>
    <p:sldId id="471" r:id="rId96"/>
    <p:sldId id="601" r:id="rId97"/>
    <p:sldId id="602" r:id="rId98"/>
    <p:sldId id="473" r:id="rId99"/>
    <p:sldId id="475" r:id="rId100"/>
    <p:sldId id="474" r:id="rId101"/>
    <p:sldId id="646" r:id="rId102"/>
    <p:sldId id="647" r:id="rId103"/>
    <p:sldId id="628" r:id="rId104"/>
    <p:sldId id="570" r:id="rId105"/>
    <p:sldId id="571" r:id="rId106"/>
    <p:sldId id="572" r:id="rId107"/>
    <p:sldId id="497" r:id="rId108"/>
    <p:sldId id="526" r:id="rId109"/>
    <p:sldId id="527" r:id="rId110"/>
    <p:sldId id="528" r:id="rId111"/>
    <p:sldId id="605" r:id="rId112"/>
    <p:sldId id="341" r:id="rId113"/>
    <p:sldId id="606" r:id="rId114"/>
    <p:sldId id="437" r:id="rId115"/>
    <p:sldId id="466" r:id="rId116"/>
    <p:sldId id="607" r:id="rId117"/>
    <p:sldId id="611" r:id="rId118"/>
    <p:sldId id="612" r:id="rId119"/>
    <p:sldId id="613" r:id="rId120"/>
    <p:sldId id="615" r:id="rId121"/>
    <p:sldId id="619" r:id="rId122"/>
    <p:sldId id="620" r:id="rId123"/>
    <p:sldId id="621" r:id="rId124"/>
    <p:sldId id="622" r:id="rId125"/>
    <p:sldId id="623" r:id="rId126"/>
    <p:sldId id="624" r:id="rId127"/>
    <p:sldId id="627" r:id="rId128"/>
    <p:sldId id="649" r:id="rId129"/>
    <p:sldId id="650" r:id="rId130"/>
    <p:sldId id="651" r:id="rId131"/>
    <p:sldId id="673" r:id="rId132"/>
    <p:sldId id="648" r:id="rId133"/>
    <p:sldId id="604" r:id="rId134"/>
    <p:sldId id="674" r:id="rId135"/>
    <p:sldId id="691" r:id="rId136"/>
    <p:sldId id="692" r:id="rId137"/>
    <p:sldId id="590" r:id="rId138"/>
    <p:sldId id="597" r:id="rId139"/>
    <p:sldId id="489" r:id="rId140"/>
    <p:sldId id="598" r:id="rId141"/>
    <p:sldId id="702" r:id="rId142"/>
    <p:sldId id="669" r:id="rId143"/>
    <p:sldId id="596" r:id="rId144"/>
    <p:sldId id="388" r:id="rId145"/>
    <p:sldId id="577" r:id="rId146"/>
    <p:sldId id="625" r:id="rId147"/>
    <p:sldId id="626" r:id="rId148"/>
    <p:sldId id="608" r:id="rId149"/>
    <p:sldId id="610" r:id="rId150"/>
    <p:sldId id="529" r:id="rId151"/>
    <p:sldId id="530" r:id="rId152"/>
    <p:sldId id="531" r:id="rId153"/>
    <p:sldId id="354" r:id="rId154"/>
    <p:sldId id="358" r:id="rId155"/>
    <p:sldId id="359" r:id="rId156"/>
    <p:sldId id="360" r:id="rId157"/>
    <p:sldId id="361" r:id="rId158"/>
    <p:sldId id="461" r:id="rId159"/>
    <p:sldId id="459" r:id="rId160"/>
    <p:sldId id="460" r:id="rId161"/>
    <p:sldId id="482" r:id="rId162"/>
    <p:sldId id="675" r:id="rId163"/>
    <p:sldId id="683" r:id="rId164"/>
    <p:sldId id="684" r:id="rId165"/>
    <p:sldId id="685" r:id="rId166"/>
    <p:sldId id="687" r:id="rId167"/>
    <p:sldId id="686" r:id="rId168"/>
    <p:sldId id="688" r:id="rId169"/>
    <p:sldId id="690" r:id="rId170"/>
    <p:sldId id="689" r:id="rId1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00"/>
    <a:srgbClr val="000BFF"/>
    <a:srgbClr val="FFEA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412"/>
    <p:restoredTop sz="92991"/>
  </p:normalViewPr>
  <p:slideViewPr>
    <p:cSldViewPr snapToGrid="0" snapToObjects="1">
      <p:cViewPr varScale="1">
        <p:scale>
          <a:sx n="89" d="100"/>
          <a:sy n="89" d="100"/>
        </p:scale>
        <p:origin x="192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227089-1809-B34B-B1ED-856648D7D2DC}" type="datetimeFigureOut">
              <a:rPr lang="en-US" smtClean="0"/>
              <a:t>6/4/18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1EC749-E097-7540-A081-13A4DFB5A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85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EC749-E097-7540-A081-13A4DFB5A2FA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18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EC749-E097-7540-A081-13A4DFB5A2FA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153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EC749-E097-7540-A081-13A4DFB5A2FA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353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EC749-E097-7540-A081-13A4DFB5A2FA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689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EC749-E097-7540-A081-13A4DFB5A2FA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50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EC749-E097-7540-A081-13A4DFB5A2FA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90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800CD-2C27-6043-9D6F-F61C0A15BB6A}" type="datetime1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96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45703-ED8D-CB4B-A56B-0AB46383B3A9}" type="datetime1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239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2BBA-6E8F-8949-B0CA-805E20D06C22}" type="datetime1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506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FA4D3-DB29-0F47-BFAA-F10C53E0ACFE}" type="datetime1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99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B457C-7F51-C44C-A856-88B3348027E0}" type="datetime1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163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30822-9E07-3747-A77C-B5301C66B352}" type="datetime1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77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90457-8C02-E149-A422-8ABE19B49606}" type="datetime1">
              <a:rPr lang="en-US" smtClean="0"/>
              <a:t>6/4/18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73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1C844-5123-DC42-B1C1-45281C68492E}" type="datetime1">
              <a:rPr lang="en-US" smtClean="0"/>
              <a:t>6/4/18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45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6A47D-357D-DB41-BA19-EC61F615CD03}" type="datetime1">
              <a:rPr lang="en-US" smtClean="0"/>
              <a:t>6/4/18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218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5E7EA-9D2C-794C-96E8-BD74B12ECBF9}" type="datetime1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368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A4DF7-B101-9948-85BE-2963B82049BC}" type="datetime1">
              <a:rPr lang="en-US" smtClean="0"/>
              <a:t>6/4/18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663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7CD048-411C-0046-B42C-0F84C3BCB2E3}" type="datetime1">
              <a:rPr lang="en-US" smtClean="0"/>
              <a:t>6/4/18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BEBEC-8090-6140-A74A-8F0BF9715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45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7" Type="http://schemas.openxmlformats.org/officeDocument/2006/relationships/image" Target="../media/image58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emf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(null)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(null)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(null)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(null)"/><Relationship Id="rId7" Type="http://schemas.openxmlformats.org/officeDocument/2006/relationships/image" Target="../media/image70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(null)"/><Relationship Id="rId5" Type="http://schemas.openxmlformats.org/officeDocument/2006/relationships/image" Target="../media/image68.(null)"/><Relationship Id="rId4" Type="http://schemas.openxmlformats.org/officeDocument/2006/relationships/image" Target="../media/image66.(null)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(null)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(null)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(null)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(null)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(null)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(null)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(null)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(null)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(null)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(null)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(null)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(null)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(null)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(null)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(null)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eg"/><Relationship Id="rId3" Type="http://schemas.openxmlformats.org/officeDocument/2006/relationships/image" Target="../media/image91.jpg"/><Relationship Id="rId7" Type="http://schemas.openxmlformats.org/officeDocument/2006/relationships/image" Target="../media/image95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jpg"/><Relationship Id="rId5" Type="http://schemas.openxmlformats.org/officeDocument/2006/relationships/image" Target="../media/image93.jpg"/><Relationship Id="rId4" Type="http://schemas.openxmlformats.org/officeDocument/2006/relationships/image" Target="../media/image92.jp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(null)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(null)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(null)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(null)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emf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emf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emf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105.emf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4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(null)"/><Relationship Id="rId4" Type="http://schemas.openxmlformats.org/officeDocument/2006/relationships/image" Target="../media/image16.(null)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7.(null)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17.(null)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emf"/><Relationship Id="rId4" Type="http://schemas.openxmlformats.org/officeDocument/2006/relationships/image" Target="../media/image17.(null)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1.emf"/><Relationship Id="rId4" Type="http://schemas.openxmlformats.org/officeDocument/2006/relationships/image" Target="../media/image17.(null)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1.emf"/><Relationship Id="rId4" Type="http://schemas.openxmlformats.org/officeDocument/2006/relationships/image" Target="../media/image17.(null)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18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17.(null)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(null)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(null)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(null)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(null)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(null)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(null)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(null)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(null)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(null)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/>
          </a:bodyPr>
          <a:lstStyle/>
          <a:p>
            <a:r>
              <a:rPr lang="en-US" dirty="0"/>
              <a:t>Plasmon Hybridization in Metal Nanoparticle Clusters and Oligomers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Nicholas P. </a:t>
            </a:r>
            <a:r>
              <a:rPr lang="en-US" dirty="0" err="1"/>
              <a:t>Montoni</a:t>
            </a:r>
            <a:endParaRPr lang="en-US" dirty="0"/>
          </a:p>
          <a:p>
            <a:r>
              <a:rPr lang="en-US" dirty="0"/>
              <a:t>Final Doctoral Exam</a:t>
            </a:r>
          </a:p>
          <a:p>
            <a:r>
              <a:rPr lang="en-US" dirty="0"/>
              <a:t>Committee Chair: Prof. David </a:t>
            </a:r>
            <a:r>
              <a:rPr lang="en-US" dirty="0" err="1"/>
              <a:t>Masiello</a:t>
            </a:r>
            <a:endParaRPr lang="en-US" dirty="0"/>
          </a:p>
          <a:p>
            <a:r>
              <a:rPr lang="en-US" dirty="0"/>
              <a:t>June 5</a:t>
            </a:r>
            <a:r>
              <a:rPr lang="en-US" baseline="30000" dirty="0"/>
              <a:t>th</a:t>
            </a:r>
            <a:r>
              <a:rPr lang="en-US" dirty="0"/>
              <a:t>, 2018</a:t>
            </a:r>
          </a:p>
        </p:txBody>
      </p:sp>
    </p:spTree>
    <p:extLst>
      <p:ext uri="{BB962C8B-B14F-4D97-AF65-F5344CB8AC3E}">
        <p14:creationId xmlns:p14="http://schemas.microsoft.com/office/powerpoint/2010/main" val="1440339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</a:t>
            </a:r>
            <a:r>
              <a:rPr lang="en-US" dirty="0" err="1"/>
              <a:t>nanophotonics</a:t>
            </a:r>
            <a:r>
              <a:rPr lang="en-US" dirty="0"/>
              <a:t>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Cancer therapy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702F6B-F290-4F46-A9A8-2F66D9262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698" y="2276075"/>
            <a:ext cx="6070601" cy="40358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9E6761-6C20-0649-9915-3ED0B98C8ED9}"/>
              </a:ext>
            </a:extLst>
          </p:cNvPr>
          <p:cNvSpPr txBox="1"/>
          <p:nvPr/>
        </p:nvSpPr>
        <p:spPr>
          <a:xfrm>
            <a:off x="2871623" y="6354247"/>
            <a:ext cx="644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Huang, X. and El-Sayed, M. A. </a:t>
            </a:r>
            <a:r>
              <a:rPr lang="en-US" i="1" dirty="0"/>
              <a:t>Alexandria Journal of Medicine</a:t>
            </a:r>
            <a:r>
              <a:rPr lang="en-US" dirty="0"/>
              <a:t>. 2011.</a:t>
            </a:r>
          </a:p>
        </p:txBody>
      </p:sp>
    </p:spTree>
    <p:extLst>
      <p:ext uri="{BB962C8B-B14F-4D97-AF65-F5344CB8AC3E}">
        <p14:creationId xmlns:p14="http://schemas.microsoft.com/office/powerpoint/2010/main" val="158785185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with Retardation Effects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600" y="4463756"/>
            <a:ext cx="5130800" cy="8255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50" y="2253809"/>
            <a:ext cx="8242300" cy="1117600"/>
          </a:xfrm>
          <a:prstGeom prst="rect">
            <a:avLst/>
          </a:prstGeom>
        </p:spPr>
      </p:pic>
      <p:sp>
        <p:nvSpPr>
          <p:cNvPr id="7" name="Donut 6"/>
          <p:cNvSpPr/>
          <p:nvPr/>
        </p:nvSpPr>
        <p:spPr>
          <a:xfrm>
            <a:off x="7106194" y="2144662"/>
            <a:ext cx="692331" cy="692331"/>
          </a:xfrm>
          <a:prstGeom prst="donut">
            <a:avLst>
              <a:gd name="adj" fmla="val 1174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nut 7"/>
          <p:cNvSpPr/>
          <p:nvPr/>
        </p:nvSpPr>
        <p:spPr>
          <a:xfrm>
            <a:off x="4008300" y="2750517"/>
            <a:ext cx="692331" cy="692331"/>
          </a:xfrm>
          <a:prstGeom prst="donut">
            <a:avLst>
              <a:gd name="adj" fmla="val 1174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Donut 8"/>
          <p:cNvSpPr/>
          <p:nvPr/>
        </p:nvSpPr>
        <p:spPr>
          <a:xfrm>
            <a:off x="7955460" y="4539502"/>
            <a:ext cx="692331" cy="692331"/>
          </a:xfrm>
          <a:prstGeom prst="donut">
            <a:avLst>
              <a:gd name="adj" fmla="val 1174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Donut 9"/>
          <p:cNvSpPr/>
          <p:nvPr/>
        </p:nvSpPr>
        <p:spPr>
          <a:xfrm>
            <a:off x="3315969" y="4539501"/>
            <a:ext cx="692331" cy="692331"/>
          </a:xfrm>
          <a:prstGeom prst="donut">
            <a:avLst>
              <a:gd name="adj" fmla="val 1174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93771" y="5839097"/>
            <a:ext cx="30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same omega!</a:t>
            </a:r>
          </a:p>
        </p:txBody>
      </p:sp>
    </p:spTree>
    <p:extLst>
      <p:ext uri="{BB962C8B-B14F-4D97-AF65-F5344CB8AC3E}">
        <p14:creationId xmlns:p14="http://schemas.microsoft.com/office/powerpoint/2010/main" val="111247282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Learn what a plasmon is and why we should care</a:t>
            </a:r>
          </a:p>
          <a:p>
            <a:endParaRPr lang="en-US" dirty="0"/>
          </a:p>
          <a:p>
            <a:r>
              <a:rPr lang="en-US" dirty="0"/>
              <a:t>Learn how plasmons behave in small particles and clusters of particles</a:t>
            </a:r>
          </a:p>
          <a:p>
            <a:endParaRPr lang="en-US" dirty="0"/>
          </a:p>
          <a:p>
            <a:r>
              <a:rPr lang="en-US" dirty="0"/>
              <a:t>Qualitatively describe plasmon hybridization in mixed-metal, mixed-geometry clusters</a:t>
            </a:r>
          </a:p>
          <a:p>
            <a:endParaRPr lang="en-US" dirty="0"/>
          </a:p>
          <a:p>
            <a:r>
              <a:rPr lang="en-US" b="1" dirty="0"/>
              <a:t>Introduce size and magnetic effects to our model of cluster behavior</a:t>
            </a:r>
          </a:p>
          <a:p>
            <a:endParaRPr lang="en-US" dirty="0"/>
          </a:p>
          <a:p>
            <a:r>
              <a:rPr lang="en-US" dirty="0"/>
              <a:t>Accurately describe the plasmon resonances of large, finite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100</a:t>
            </a:fld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36D937E8-72B3-FA43-931F-21D1433C5E50}"/>
              </a:ext>
            </a:extLst>
          </p:cNvPr>
          <p:cNvSpPr/>
          <p:nvPr/>
        </p:nvSpPr>
        <p:spPr>
          <a:xfrm>
            <a:off x="508000" y="1690688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4B8EB41C-2E8B-074E-8C36-71E7BBDE8DAB}"/>
              </a:ext>
            </a:extLst>
          </p:cNvPr>
          <p:cNvSpPr/>
          <p:nvPr/>
        </p:nvSpPr>
        <p:spPr>
          <a:xfrm>
            <a:off x="508000" y="2576513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8D965C66-848D-D346-BC25-841E86DA4EE7}"/>
              </a:ext>
            </a:extLst>
          </p:cNvPr>
          <p:cNvSpPr/>
          <p:nvPr/>
        </p:nvSpPr>
        <p:spPr>
          <a:xfrm>
            <a:off x="508000" y="3460751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1702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Learn what a plasmon is and why we should care</a:t>
            </a:r>
          </a:p>
          <a:p>
            <a:endParaRPr lang="en-US" dirty="0"/>
          </a:p>
          <a:p>
            <a:r>
              <a:rPr lang="en-US" dirty="0"/>
              <a:t>Learn how plasmons behave in small particles and clusters of particles</a:t>
            </a:r>
          </a:p>
          <a:p>
            <a:endParaRPr lang="en-US" dirty="0"/>
          </a:p>
          <a:p>
            <a:r>
              <a:rPr lang="en-US" dirty="0"/>
              <a:t>Qualitatively describe plasmon hybridization in mixed-metal, mixed-geometry clusters</a:t>
            </a:r>
          </a:p>
          <a:p>
            <a:endParaRPr lang="en-US" dirty="0"/>
          </a:p>
          <a:p>
            <a:r>
              <a:rPr lang="en-US" dirty="0"/>
              <a:t>Introduce size and magnetic effects to our model of cluster behavior</a:t>
            </a:r>
          </a:p>
          <a:p>
            <a:endParaRPr lang="en-US" dirty="0"/>
          </a:p>
          <a:p>
            <a:r>
              <a:rPr lang="en-US" b="1" dirty="0"/>
              <a:t>Accurately describe the plasmon resonances of large, finite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101</a:t>
            </a:fld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36D937E8-72B3-FA43-931F-21D1433C5E50}"/>
              </a:ext>
            </a:extLst>
          </p:cNvPr>
          <p:cNvSpPr/>
          <p:nvPr/>
        </p:nvSpPr>
        <p:spPr>
          <a:xfrm>
            <a:off x="508000" y="1690688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4B8EB41C-2E8B-074E-8C36-71E7BBDE8DAB}"/>
              </a:ext>
            </a:extLst>
          </p:cNvPr>
          <p:cNvSpPr/>
          <p:nvPr/>
        </p:nvSpPr>
        <p:spPr>
          <a:xfrm>
            <a:off x="508000" y="2576513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8D965C66-848D-D346-BC25-841E86DA4EE7}"/>
              </a:ext>
            </a:extLst>
          </p:cNvPr>
          <p:cNvSpPr/>
          <p:nvPr/>
        </p:nvSpPr>
        <p:spPr>
          <a:xfrm>
            <a:off x="508000" y="3460751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7AB58488-F93A-DB41-9F80-74DA276E0034}"/>
              </a:ext>
            </a:extLst>
          </p:cNvPr>
          <p:cNvSpPr/>
          <p:nvPr/>
        </p:nvSpPr>
        <p:spPr>
          <a:xfrm>
            <a:off x="508000" y="4666457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3956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FD63AA-33B0-3248-A511-8171250A3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08C0DF-713A-8543-9416-7855EF8BE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303" y="3093284"/>
            <a:ext cx="7139394" cy="3764716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F9F83CFA-4C2A-3643-A3DC-39CA99F57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0"/>
            <a:ext cx="10515600" cy="3085521"/>
          </a:xfrm>
        </p:spPr>
      </p:pic>
    </p:spTree>
    <p:extLst>
      <p:ext uri="{BB962C8B-B14F-4D97-AF65-F5344CB8AC3E}">
        <p14:creationId xmlns:p14="http://schemas.microsoft.com/office/powerpoint/2010/main" val="41036662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“magnetic” mean?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262" y="2171799"/>
            <a:ext cx="1412566" cy="1400177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 rot="5400000">
            <a:off x="3259792" y="2376535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289" y="3936023"/>
            <a:ext cx="1412566" cy="1400177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 rot="19805286">
            <a:off x="2249819" y="4140759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435" y="3936023"/>
            <a:ext cx="1412566" cy="1400177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 rot="12634886">
            <a:off x="4305965" y="4140759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881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“magnetic” mean?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262" y="2171799"/>
            <a:ext cx="1412566" cy="1400177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 rot="5400000">
            <a:off x="3259792" y="2376535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289" y="3936023"/>
            <a:ext cx="1412566" cy="1400177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 rot="19805286">
            <a:off x="2249819" y="4140759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435" y="3936023"/>
            <a:ext cx="1412566" cy="1400177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 rot="12634886">
            <a:off x="4305965" y="4140759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nut 11"/>
          <p:cNvSpPr/>
          <p:nvPr/>
        </p:nvSpPr>
        <p:spPr>
          <a:xfrm>
            <a:off x="7046119" y="2207238"/>
            <a:ext cx="3128962" cy="3128962"/>
          </a:xfrm>
          <a:prstGeom prst="donut">
            <a:avLst>
              <a:gd name="adj" fmla="val 5763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riangle 12"/>
          <p:cNvSpPr/>
          <p:nvPr/>
        </p:nvSpPr>
        <p:spPr>
          <a:xfrm rot="18254480">
            <a:off x="8789194" y="1862076"/>
            <a:ext cx="528637" cy="885825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8610600" y="2389032"/>
            <a:ext cx="0" cy="13949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484" y="1900082"/>
            <a:ext cx="215900" cy="317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361" y="3231041"/>
            <a:ext cx="342900" cy="34290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3492461" y="2875544"/>
            <a:ext cx="0" cy="1184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222" y="3717553"/>
            <a:ext cx="342900" cy="3429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8" b="54597"/>
          <a:stretch/>
        </p:blipFill>
        <p:spPr>
          <a:xfrm>
            <a:off x="2009695" y="4663575"/>
            <a:ext cx="299839" cy="50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7534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>
          <a:xfrm>
            <a:off x="2105255" y="2628565"/>
            <a:ext cx="2789908" cy="2789908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Cyclic dipoles: like cyclic currents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262" y="2171799"/>
            <a:ext cx="1412566" cy="1400177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 rot="5400000">
            <a:off x="3259792" y="2376535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289" y="3936023"/>
            <a:ext cx="1412566" cy="1400177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 rot="19805286">
            <a:off x="2249819" y="4140759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435" y="3936023"/>
            <a:ext cx="1412566" cy="1400177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 rot="12634886">
            <a:off x="4305965" y="4140759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215646" y="2389032"/>
            <a:ext cx="2789908" cy="2789908"/>
          </a:xfrm>
          <a:prstGeom prst="ellipse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nut 11"/>
          <p:cNvSpPr/>
          <p:nvPr/>
        </p:nvSpPr>
        <p:spPr>
          <a:xfrm>
            <a:off x="7046119" y="2207238"/>
            <a:ext cx="3128962" cy="3128962"/>
          </a:xfrm>
          <a:prstGeom prst="donut">
            <a:avLst>
              <a:gd name="adj" fmla="val 5763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riangle 12"/>
          <p:cNvSpPr/>
          <p:nvPr/>
        </p:nvSpPr>
        <p:spPr>
          <a:xfrm rot="18254480">
            <a:off x="8789194" y="1862076"/>
            <a:ext cx="528637" cy="885825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050" y="4100835"/>
            <a:ext cx="2197100" cy="508000"/>
          </a:xfrm>
          <a:prstGeom prst="rect">
            <a:avLst/>
          </a:prstGeom>
        </p:spPr>
      </p:pic>
      <p:cxnSp>
        <p:nvCxnSpPr>
          <p:cNvPr id="16" name="Straight Connector 15"/>
          <p:cNvCxnSpPr>
            <a:endCxn id="11" idx="0"/>
          </p:cNvCxnSpPr>
          <p:nvPr/>
        </p:nvCxnSpPr>
        <p:spPr>
          <a:xfrm flipV="1">
            <a:off x="8610600" y="2389032"/>
            <a:ext cx="0" cy="139495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484" y="1900082"/>
            <a:ext cx="215900" cy="317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361" y="3231041"/>
            <a:ext cx="342900" cy="34290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3492461" y="2875544"/>
            <a:ext cx="0" cy="118490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222" y="3717553"/>
            <a:ext cx="342900" cy="3429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021" y="5428195"/>
            <a:ext cx="2349500" cy="952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8" b="54597"/>
          <a:stretch/>
        </p:blipFill>
        <p:spPr>
          <a:xfrm>
            <a:off x="2009695" y="4663575"/>
            <a:ext cx="299839" cy="50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7651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</a:t>
            </a:r>
            <a:br>
              <a:rPr lang="en-US" dirty="0"/>
            </a:br>
            <a:r>
              <a:rPr lang="en-US" dirty="0"/>
              <a:t>Size 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Intermediate size regime: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106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855020" y="5629946"/>
            <a:ext cx="332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Greybush</a:t>
            </a:r>
            <a:r>
              <a:rPr lang="en-US" dirty="0"/>
              <a:t>, J.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ACS Nano</a:t>
            </a:r>
            <a:r>
              <a:rPr lang="en-US" dirty="0"/>
              <a:t> 2017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671" y="2364008"/>
            <a:ext cx="7911547" cy="321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74211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</a:t>
            </a:r>
            <a:br>
              <a:rPr lang="en-US" dirty="0"/>
            </a:br>
            <a:r>
              <a:rPr lang="en-US" dirty="0"/>
              <a:t>Accurate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234" y="1940410"/>
            <a:ext cx="8515531" cy="38438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20526" y="6215746"/>
            <a:ext cx="2454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Cherqui</a:t>
            </a:r>
            <a:r>
              <a:rPr lang="en-US" dirty="0"/>
              <a:t>, C.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ACS Photonics </a:t>
            </a:r>
            <a:r>
              <a:rPr lang="en-US" dirty="0"/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170134874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Accurate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108</a:t>
            </a:fld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634927" y="1279894"/>
            <a:ext cx="309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Quasistatic</a:t>
            </a:r>
            <a:r>
              <a:rPr lang="en-US" sz="2400" dirty="0"/>
              <a:t> Tight-Binding Model</a:t>
            </a:r>
          </a:p>
        </p:txBody>
      </p:sp>
      <p:sp>
        <p:nvSpPr>
          <p:cNvPr id="7" name="Up Arrow 6"/>
          <p:cNvSpPr/>
          <p:nvPr/>
        </p:nvSpPr>
        <p:spPr>
          <a:xfrm>
            <a:off x="433952" y="201478"/>
            <a:ext cx="309966" cy="651999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-460878" y="3086732"/>
            <a:ext cx="13222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Energy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65"/>
          <a:stretch/>
        </p:blipFill>
        <p:spPr>
          <a:xfrm>
            <a:off x="1570658" y="4495110"/>
            <a:ext cx="3227338" cy="23628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15"/>
          <a:stretch/>
        </p:blipFill>
        <p:spPr>
          <a:xfrm>
            <a:off x="1570658" y="2094094"/>
            <a:ext cx="3227338" cy="2374762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869141" y="3181394"/>
            <a:ext cx="3482917" cy="2253467"/>
            <a:chOff x="2468961" y="2114633"/>
            <a:chExt cx="4641770" cy="300325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70" y="2669140"/>
              <a:ext cx="787853" cy="780942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69" y="3782435"/>
              <a:ext cx="787853" cy="780942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2" y="2669140"/>
              <a:ext cx="787853" cy="780942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1" y="3782435"/>
              <a:ext cx="787853" cy="780942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2114633"/>
              <a:ext cx="787853" cy="780942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4336942"/>
              <a:ext cx="787853" cy="78094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8" y="2669140"/>
              <a:ext cx="787853" cy="780942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7" y="3782435"/>
              <a:ext cx="787853" cy="780942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2114633"/>
              <a:ext cx="787853" cy="780942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4336942"/>
              <a:ext cx="787853" cy="780942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4820526" y="6215746"/>
            <a:ext cx="2454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Cherqui</a:t>
            </a:r>
            <a:r>
              <a:rPr lang="en-US" dirty="0"/>
              <a:t>, C.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ACS Photonics </a:t>
            </a:r>
            <a:r>
              <a:rPr lang="en-US" dirty="0"/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823664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1414-1E73-EC41-B339-8A8C56320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</a:t>
            </a:r>
            <a:r>
              <a:rPr lang="en-US" dirty="0" err="1"/>
              <a:t>nanophotonics</a:t>
            </a:r>
            <a:r>
              <a:rPr lang="en-US" dirty="0"/>
              <a:t>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09461-6F99-AF4B-860C-B83EBCDF1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Chemical catalysis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A53C3B-E26D-2F4D-89D6-8208E0562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Screen Shot 2017-03-29 at 10.41.10 AM.png">
            <a:extLst>
              <a:ext uri="{FF2B5EF4-FFF2-40B4-BE49-F238E27FC236}">
                <a16:creationId xmlns:a16="http://schemas.microsoft.com/office/drawing/2014/main" id="{EDBA1A7D-4823-374D-A6B2-13D896EE2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706" y="2558833"/>
            <a:ext cx="2349500" cy="2641600"/>
          </a:xfrm>
          <a:prstGeom prst="rect">
            <a:avLst/>
          </a:prstGeom>
        </p:spPr>
      </p:pic>
      <p:pic>
        <p:nvPicPr>
          <p:cNvPr id="6" name="Picture 5" descr="Screen Shot 2017-03-29 at 11.19.30 AM.png">
            <a:extLst>
              <a:ext uri="{FF2B5EF4-FFF2-40B4-BE49-F238E27FC236}">
                <a16:creationId xmlns:a16="http://schemas.microsoft.com/office/drawing/2014/main" id="{C63B2F9E-BC5B-E049-9C67-7C9F1C12CF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r="2208" b="4938"/>
          <a:stretch/>
        </p:blipFill>
        <p:spPr>
          <a:xfrm>
            <a:off x="5023765" y="2558833"/>
            <a:ext cx="5443407" cy="264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8C2C1A-7FBF-9746-AD62-667D7B3CDE0E}"/>
              </a:ext>
            </a:extLst>
          </p:cNvPr>
          <p:cNvSpPr txBox="1"/>
          <p:nvPr/>
        </p:nvSpPr>
        <p:spPr>
          <a:xfrm>
            <a:off x="2106706" y="5530632"/>
            <a:ext cx="234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N. Halas </a:t>
            </a:r>
            <a:r>
              <a:rPr lang="en-US" i="1" dirty="0"/>
              <a:t>et al</a:t>
            </a:r>
            <a:r>
              <a:rPr lang="en-US" dirty="0"/>
              <a:t>. Nano </a:t>
            </a:r>
            <a:r>
              <a:rPr lang="en-US" dirty="0" err="1"/>
              <a:t>Lett</a:t>
            </a:r>
            <a:r>
              <a:rPr lang="en-US" dirty="0"/>
              <a:t>. 2012.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BA63A2-CE1B-4543-B982-6C8FD73E1443}"/>
              </a:ext>
            </a:extLst>
          </p:cNvPr>
          <p:cNvSpPr txBox="1"/>
          <p:nvPr/>
        </p:nvSpPr>
        <p:spPr>
          <a:xfrm>
            <a:off x="6577106" y="5510919"/>
            <a:ext cx="234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S. </a:t>
            </a:r>
            <a:r>
              <a:rPr lang="en-US" dirty="0" err="1"/>
              <a:t>Linic</a:t>
            </a:r>
            <a:r>
              <a:rPr lang="en-US" dirty="0"/>
              <a:t> </a:t>
            </a:r>
            <a:r>
              <a:rPr lang="en-US" i="1" dirty="0"/>
              <a:t>et al</a:t>
            </a:r>
            <a:r>
              <a:rPr lang="en-US" dirty="0"/>
              <a:t>. ACS Nano. 2015.</a:t>
            </a:r>
          </a:p>
        </p:txBody>
      </p:sp>
    </p:spTree>
    <p:extLst>
      <p:ext uri="{BB962C8B-B14F-4D97-AF65-F5344CB8AC3E}">
        <p14:creationId xmlns:p14="http://schemas.microsoft.com/office/powerpoint/2010/main" val="5646166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Accurate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109</a:t>
            </a:fld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965700" y="3679429"/>
            <a:ext cx="2222500" cy="149621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965700" y="3702448"/>
            <a:ext cx="2222500" cy="145018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283200" y="3517782"/>
            <a:ext cx="158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Switch order!</a:t>
            </a:r>
          </a:p>
        </p:txBody>
      </p:sp>
      <p:sp>
        <p:nvSpPr>
          <p:cNvPr id="13" name="Up Arrow 12"/>
          <p:cNvSpPr/>
          <p:nvPr/>
        </p:nvSpPr>
        <p:spPr>
          <a:xfrm>
            <a:off x="433952" y="201478"/>
            <a:ext cx="309966" cy="651999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-460878" y="3086732"/>
            <a:ext cx="13222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Energy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530" y="2107096"/>
            <a:ext cx="3227338" cy="475090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634927" y="1279894"/>
            <a:ext cx="309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Quasistatic</a:t>
            </a:r>
            <a:r>
              <a:rPr lang="en-US" sz="2400" dirty="0"/>
              <a:t> Tight-Binding Model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65"/>
          <a:stretch/>
        </p:blipFill>
        <p:spPr>
          <a:xfrm>
            <a:off x="1570658" y="4495110"/>
            <a:ext cx="3227338" cy="236289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15"/>
          <a:stretch/>
        </p:blipFill>
        <p:spPr>
          <a:xfrm>
            <a:off x="1570658" y="2094094"/>
            <a:ext cx="3227338" cy="237476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361799" y="1263097"/>
            <a:ext cx="309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Full-wave Simulations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20526" y="6215746"/>
            <a:ext cx="2454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Cherqui</a:t>
            </a:r>
            <a:r>
              <a:rPr lang="en-US" dirty="0"/>
              <a:t>, C.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ACS Photonics </a:t>
            </a:r>
            <a:r>
              <a:rPr lang="en-US" dirty="0"/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65198230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3485-82A7-FE44-9D3A-94882C12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Accurate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9625E0-4377-6740-8C87-CACB8E84F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E2F147-BEB5-9E4F-97DB-B9A71AFFC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0" y="1409700"/>
            <a:ext cx="7493000" cy="4038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8EEEC2-30C0-4A48-8003-04F0F44D02DB}"/>
              </a:ext>
            </a:extLst>
          </p:cNvPr>
          <p:cNvSpPr txBox="1"/>
          <p:nvPr/>
        </p:nvSpPr>
        <p:spPr>
          <a:xfrm>
            <a:off x="2149310" y="5629978"/>
            <a:ext cx="789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Li, C., Lee, S., Qian, Z., Woods, C., Park, S.-J., and </a:t>
            </a:r>
            <a:r>
              <a:rPr lang="en-US" dirty="0" err="1"/>
              <a:t>Fakhraai</a:t>
            </a:r>
            <a:r>
              <a:rPr lang="en-US" dirty="0"/>
              <a:t>, Z. </a:t>
            </a:r>
            <a:r>
              <a:rPr lang="en-US" i="1" dirty="0"/>
              <a:t>J. Phys. Chem. C</a:t>
            </a:r>
            <a:r>
              <a:rPr lang="en-US" dirty="0"/>
              <a:t>. 2018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E2AB60-E64E-D042-8786-EA4BE5D70DC2}"/>
              </a:ext>
            </a:extLst>
          </p:cNvPr>
          <p:cNvCxnSpPr/>
          <p:nvPr/>
        </p:nvCxnSpPr>
        <p:spPr>
          <a:xfrm>
            <a:off x="2923309" y="2119745"/>
            <a:ext cx="99752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9EE41C-88FC-6C47-9279-2F022355AAB1}"/>
              </a:ext>
            </a:extLst>
          </p:cNvPr>
          <p:cNvCxnSpPr>
            <a:cxnSpLocks/>
          </p:cNvCxnSpPr>
          <p:nvPr/>
        </p:nvCxnSpPr>
        <p:spPr>
          <a:xfrm flipV="1">
            <a:off x="3422072" y="1593273"/>
            <a:ext cx="0" cy="969818"/>
          </a:xfrm>
          <a:prstGeom prst="straightConnector1">
            <a:avLst/>
          </a:prstGeom>
          <a:ln w="76200">
            <a:solidFill>
              <a:srgbClr val="000B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87868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System: Arrays of Silver Nanospheres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111</a:t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1478243" y="3685772"/>
            <a:ext cx="3260012" cy="2109246"/>
            <a:chOff x="2468961" y="2114633"/>
            <a:chExt cx="4641770" cy="3003251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70" y="2669140"/>
              <a:ext cx="787853" cy="780942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69" y="3782435"/>
              <a:ext cx="787853" cy="780942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2" y="2669140"/>
              <a:ext cx="787853" cy="780942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1" y="3782435"/>
              <a:ext cx="787853" cy="780942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2114633"/>
              <a:ext cx="787853" cy="780942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4336942"/>
              <a:ext cx="787853" cy="78094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8" y="2669140"/>
              <a:ext cx="787853" cy="780942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7" y="3782435"/>
              <a:ext cx="787853" cy="780942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2114633"/>
              <a:ext cx="787853" cy="780942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4336942"/>
              <a:ext cx="787853" cy="780942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CBDB928-3942-4640-A072-08A4D97FC5E6}"/>
              </a:ext>
            </a:extLst>
          </p:cNvPr>
          <p:cNvGrpSpPr/>
          <p:nvPr/>
        </p:nvGrpSpPr>
        <p:grpSpPr>
          <a:xfrm>
            <a:off x="6967536" y="2493818"/>
            <a:ext cx="3286128" cy="3301200"/>
            <a:chOff x="7731004" y="1922501"/>
            <a:chExt cx="2999292" cy="301304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C0030F5-E838-CA46-9405-C9001D982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1121" y="3353287"/>
              <a:ext cx="509073" cy="50460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A440AF7-835D-D742-B945-1E15BD350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1120" y="4072645"/>
              <a:ext cx="509073" cy="50460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38051C1-5E6A-ED48-ACC3-95D7DCF9F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1004" y="3353287"/>
              <a:ext cx="509073" cy="50460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030EBD-D441-DD49-957B-D3F3EF848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1004" y="4072645"/>
              <a:ext cx="509073" cy="504608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DF0ACDB-9711-4540-AA69-FC492ADD0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6063" y="2994991"/>
              <a:ext cx="509073" cy="50460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0A0E88F-618F-8341-9451-07B9FDA40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6063" y="4430941"/>
              <a:ext cx="509073" cy="504608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F3669FA-4066-2B42-BBFD-AE68602FB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1223" y="3353287"/>
              <a:ext cx="509073" cy="50460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D7D5708-B149-3845-8361-D330304AA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1221" y="4072645"/>
              <a:ext cx="509073" cy="50460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13F3E14-9C4F-6140-A6E8-516811469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6179" y="2994991"/>
              <a:ext cx="509073" cy="504608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B2E4134-544C-CE49-80C9-36E4AD6A7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6178" y="4430941"/>
              <a:ext cx="509073" cy="50460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742ABF6C-1323-DD45-BA9A-29ABDE068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1120" y="1922501"/>
              <a:ext cx="509073" cy="504608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DE3EABF3-3F94-EA4A-AAD4-8A74C9C7D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6063" y="2280797"/>
              <a:ext cx="509073" cy="504608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CA9088F1-CE93-DB4A-97CB-DA5269E85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6178" y="2280797"/>
              <a:ext cx="509073" cy="504608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6F8BA42-29AD-B043-8B2D-50A3D3912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797" y="3479214"/>
            <a:ext cx="215900" cy="2159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5B07D8F6-A9CA-9545-86E7-91CCC0545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4422" y="2648464"/>
            <a:ext cx="215900" cy="2159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994C339-CBCC-3141-B1CF-880C3154283E}"/>
              </a:ext>
            </a:extLst>
          </p:cNvPr>
          <p:cNvCxnSpPr>
            <a:cxnSpLocks/>
            <a:stCxn id="43" idx="3"/>
          </p:cNvCxnSpPr>
          <p:nvPr/>
        </p:nvCxnSpPr>
        <p:spPr>
          <a:xfrm flipH="1">
            <a:off x="3793085" y="3960008"/>
            <a:ext cx="27666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A292D90-79A1-9E46-9E92-AA8AA965BE8F}"/>
              </a:ext>
            </a:extLst>
          </p:cNvPr>
          <p:cNvCxnSpPr>
            <a:cxnSpLocks/>
          </p:cNvCxnSpPr>
          <p:nvPr/>
        </p:nvCxnSpPr>
        <p:spPr>
          <a:xfrm flipH="1">
            <a:off x="7654589" y="3174708"/>
            <a:ext cx="27666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EB47D26-65C3-9646-92D9-E8C518F03437}"/>
              </a:ext>
            </a:extLst>
          </p:cNvPr>
          <p:cNvCxnSpPr>
            <a:cxnSpLocks/>
          </p:cNvCxnSpPr>
          <p:nvPr/>
        </p:nvCxnSpPr>
        <p:spPr>
          <a:xfrm flipH="1">
            <a:off x="3793084" y="5135354"/>
            <a:ext cx="661275" cy="3832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80E6598-3A25-EE42-96E7-5FB62955664F}"/>
              </a:ext>
            </a:extLst>
          </p:cNvPr>
          <p:cNvCxnSpPr>
            <a:cxnSpLocks/>
          </p:cNvCxnSpPr>
          <p:nvPr/>
        </p:nvCxnSpPr>
        <p:spPr>
          <a:xfrm flipH="1" flipV="1">
            <a:off x="7246415" y="5135354"/>
            <a:ext cx="684836" cy="3832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6354539-8D96-3741-B291-FA1DB9293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305" y="5450818"/>
            <a:ext cx="977900" cy="2413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5F4D8F8-F03A-DF40-B697-EEF34C7BE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6522" y="5466369"/>
            <a:ext cx="9779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2850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64F5F-001C-BA40-8375-518E647F5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Plasmons of the 2-mer and 3-mer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64E9A-D108-A74E-9228-EDCB0D785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5415AF-8A77-0144-8FDE-84FB33551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4" y="1646807"/>
            <a:ext cx="8505826" cy="508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4378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Investigate spectral switching via system 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113</a:t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836488" y="3742082"/>
            <a:ext cx="2692150" cy="1741836"/>
            <a:chOff x="2468961" y="2114633"/>
            <a:chExt cx="4641770" cy="3003251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70" y="2669140"/>
              <a:ext cx="787853" cy="780942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69" y="3782435"/>
              <a:ext cx="787853" cy="780942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2" y="2669140"/>
              <a:ext cx="787853" cy="780942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1" y="3782435"/>
              <a:ext cx="787853" cy="780942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2114633"/>
              <a:ext cx="787853" cy="780942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4336942"/>
              <a:ext cx="787853" cy="78094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8" y="2669140"/>
              <a:ext cx="787853" cy="780942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7" y="3782435"/>
              <a:ext cx="787853" cy="780942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2114633"/>
              <a:ext cx="787853" cy="780942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4336942"/>
              <a:ext cx="787853" cy="780942"/>
            </a:xfrm>
            <a:prstGeom prst="rect">
              <a:avLst/>
            </a:prstGeom>
          </p:spPr>
        </p:pic>
      </p:grpSp>
      <p:cxnSp>
        <p:nvCxnSpPr>
          <p:cNvPr id="47" name="Straight Connector 46"/>
          <p:cNvCxnSpPr/>
          <p:nvPr/>
        </p:nvCxnSpPr>
        <p:spPr>
          <a:xfrm flipH="1" flipV="1">
            <a:off x="2519635" y="3972852"/>
            <a:ext cx="228471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2748106" y="4935846"/>
            <a:ext cx="552061" cy="3216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5296154" y="1616205"/>
            <a:ext cx="5977867" cy="3867713"/>
            <a:chOff x="2468961" y="2114633"/>
            <a:chExt cx="4641770" cy="3003251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70" y="2669140"/>
              <a:ext cx="787853" cy="780942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69" y="3782435"/>
              <a:ext cx="787853" cy="780942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2" y="2669140"/>
              <a:ext cx="787853" cy="780942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1" y="3782435"/>
              <a:ext cx="787853" cy="780942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2114633"/>
              <a:ext cx="787853" cy="780942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4336942"/>
              <a:ext cx="787853" cy="780942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8" y="2669140"/>
              <a:ext cx="787853" cy="780942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7" y="3782435"/>
              <a:ext cx="787853" cy="780942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2114633"/>
              <a:ext cx="787853" cy="780942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4336942"/>
              <a:ext cx="787853" cy="780942"/>
            </a:xfrm>
            <a:prstGeom prst="rect">
              <a:avLst/>
            </a:prstGeom>
          </p:spPr>
        </p:pic>
      </p:grpSp>
      <p:cxnSp>
        <p:nvCxnSpPr>
          <p:cNvPr id="53" name="Straight Connector 52"/>
          <p:cNvCxnSpPr/>
          <p:nvPr/>
        </p:nvCxnSpPr>
        <p:spPr>
          <a:xfrm flipH="1">
            <a:off x="9033551" y="2145357"/>
            <a:ext cx="507314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9540865" y="4266937"/>
            <a:ext cx="1225839" cy="7562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Up Arrow 58"/>
          <p:cNvSpPr/>
          <p:nvPr/>
        </p:nvSpPr>
        <p:spPr>
          <a:xfrm rot="4341103">
            <a:off x="4175133" y="3018690"/>
            <a:ext cx="630947" cy="164115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802097" y="4823684"/>
            <a:ext cx="343223" cy="5242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D439697-F3B1-5B43-B6B0-7165363A3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360" y="3522489"/>
            <a:ext cx="215900" cy="2159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B33E07A-9A50-9D49-B39A-600944333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153" y="5193634"/>
            <a:ext cx="977900" cy="24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B65F01-5C75-FF4B-9E89-9074450FF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3350" y="1797160"/>
            <a:ext cx="330200" cy="38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9104C2-0E32-D642-8EC9-B917DA572D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3784" y="4806173"/>
            <a:ext cx="1092200" cy="3810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A7E32EF-1F5F-7E4C-B9C2-CCE0C790F7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949" y="5794303"/>
            <a:ext cx="51181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3485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size-dependence of magnetic plasmon energetics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4FB94D-D99A-7745-841E-C00443D66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0" y="1191419"/>
            <a:ext cx="4991100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8833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size-dependence of magnetic plasmon energetics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4FB94D-D99A-7745-841E-C00443D66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802"/>
          <a:stretch/>
        </p:blipFill>
        <p:spPr>
          <a:xfrm>
            <a:off x="1165999" y="2300287"/>
            <a:ext cx="9860002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300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64F5F-001C-BA40-8375-518E647F5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Distinguishing the magnetic plasmons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64E9A-D108-A74E-9228-EDCB0D785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5415AF-8A77-0144-8FDE-84FB33551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4" y="1646807"/>
            <a:ext cx="8505826" cy="508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35996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D5897-FA2F-B348-9F47-65F74E1C7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Directional Radiation from Electric and Magnetic Dipole Moments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A4BF2-0BA2-944C-8872-BF871E2C4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EC8184-CEC7-FC4F-851E-25E6249DCA93}"/>
              </a:ext>
            </a:extLst>
          </p:cNvPr>
          <p:cNvGrpSpPr/>
          <p:nvPr/>
        </p:nvGrpSpPr>
        <p:grpSpPr>
          <a:xfrm>
            <a:off x="3207463" y="2301700"/>
            <a:ext cx="5774612" cy="3736206"/>
            <a:chOff x="2468961" y="2114633"/>
            <a:chExt cx="4641770" cy="300325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29DC138-2D5A-B548-8D99-4BB9B05E1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70" y="2669140"/>
              <a:ext cx="787853" cy="78094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692773-A427-D643-88D7-F4340F2DF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3669" y="3782435"/>
              <a:ext cx="787853" cy="78094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3B7480A-1CC5-934A-9B52-E266F516F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2" y="2669140"/>
              <a:ext cx="787853" cy="78094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92F379-DA66-1742-A22D-359B4FA68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8961" y="3782435"/>
              <a:ext cx="787853" cy="78094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E4907CB-C67B-D745-BC08-6EE120654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2114633"/>
              <a:ext cx="787853" cy="78094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2A20A2B-4324-3145-97AA-18824F5A6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6316" y="4336942"/>
              <a:ext cx="787853" cy="78094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70EBABD-9FDF-0A43-A8DC-44D5D5CE9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8" y="2669140"/>
              <a:ext cx="787853" cy="78094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5033DC-FD1B-954D-8282-377440388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877" y="3782435"/>
              <a:ext cx="787853" cy="78094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093648B-5880-FD40-806A-DDFB4024F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2114633"/>
              <a:ext cx="787853" cy="78094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EE03261-C024-3A45-9DC8-E21E90B97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1022" y="4336942"/>
              <a:ext cx="787853" cy="780942"/>
            </a:xfrm>
            <a:prstGeom prst="rect">
              <a:avLst/>
            </a:prstGeom>
          </p:spPr>
        </p:pic>
      </p:grpSp>
      <p:sp>
        <p:nvSpPr>
          <p:cNvPr id="16" name="Up Arrow 15">
            <a:extLst>
              <a:ext uri="{FF2B5EF4-FFF2-40B4-BE49-F238E27FC236}">
                <a16:creationId xmlns:a16="http://schemas.microsoft.com/office/drawing/2014/main" id="{8A398EFA-EC6B-D847-86A8-DA49486737BA}"/>
              </a:ext>
            </a:extLst>
          </p:cNvPr>
          <p:cNvSpPr/>
          <p:nvPr/>
        </p:nvSpPr>
        <p:spPr>
          <a:xfrm>
            <a:off x="4586288" y="2686050"/>
            <a:ext cx="600075" cy="2971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8B3E7472-F95D-DB4A-9C99-E7DDEC4F3CEC}"/>
              </a:ext>
            </a:extLst>
          </p:cNvPr>
          <p:cNvSpPr/>
          <p:nvPr/>
        </p:nvSpPr>
        <p:spPr>
          <a:xfrm>
            <a:off x="7022457" y="2681949"/>
            <a:ext cx="600075" cy="2971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nut 17">
            <a:extLst>
              <a:ext uri="{FF2B5EF4-FFF2-40B4-BE49-F238E27FC236}">
                <a16:creationId xmlns:a16="http://schemas.microsoft.com/office/drawing/2014/main" id="{10B1239D-94B8-FA44-84D5-E78A54716CFB}"/>
              </a:ext>
            </a:extLst>
          </p:cNvPr>
          <p:cNvSpPr/>
          <p:nvPr/>
        </p:nvSpPr>
        <p:spPr>
          <a:xfrm>
            <a:off x="3996451" y="3266718"/>
            <a:ext cx="1793138" cy="1793138"/>
          </a:xfrm>
          <a:prstGeom prst="donut">
            <a:avLst>
              <a:gd name="adj" fmla="val 1144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1FB957-D761-0A47-905E-7F2B31648527}"/>
              </a:ext>
            </a:extLst>
          </p:cNvPr>
          <p:cNvSpPr/>
          <p:nvPr/>
        </p:nvSpPr>
        <p:spPr>
          <a:xfrm>
            <a:off x="4540925" y="3809238"/>
            <a:ext cx="704189" cy="7041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nut 19">
            <a:extLst>
              <a:ext uri="{FF2B5EF4-FFF2-40B4-BE49-F238E27FC236}">
                <a16:creationId xmlns:a16="http://schemas.microsoft.com/office/drawing/2014/main" id="{16715D24-8ED5-8043-ADFC-1B2B5E46F5B9}"/>
              </a:ext>
            </a:extLst>
          </p:cNvPr>
          <p:cNvSpPr/>
          <p:nvPr/>
        </p:nvSpPr>
        <p:spPr>
          <a:xfrm>
            <a:off x="6420596" y="3276238"/>
            <a:ext cx="1793138" cy="1793138"/>
          </a:xfrm>
          <a:prstGeom prst="donut">
            <a:avLst>
              <a:gd name="adj" fmla="val 11446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11F2BD-704F-6945-BE62-557A3916BAED}"/>
              </a:ext>
            </a:extLst>
          </p:cNvPr>
          <p:cNvSpPr/>
          <p:nvPr/>
        </p:nvSpPr>
        <p:spPr>
          <a:xfrm>
            <a:off x="6965070" y="3818758"/>
            <a:ext cx="704189" cy="7041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6CA83BDC-3CEF-E640-824F-4EC84A53D8A0}"/>
              </a:ext>
            </a:extLst>
          </p:cNvPr>
          <p:cNvSpPr/>
          <p:nvPr/>
        </p:nvSpPr>
        <p:spPr>
          <a:xfrm>
            <a:off x="538162" y="2605853"/>
            <a:ext cx="300038" cy="1742901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22E712A1-91D9-FD4C-88DB-67B3CD4BE7FA}"/>
              </a:ext>
            </a:extLst>
          </p:cNvPr>
          <p:cNvSpPr/>
          <p:nvPr/>
        </p:nvSpPr>
        <p:spPr>
          <a:xfrm rot="5400000">
            <a:off x="1330631" y="3399311"/>
            <a:ext cx="300038" cy="1742901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097F657-10C2-0A48-8E50-0AC629A6590B}"/>
              </a:ext>
            </a:extLst>
          </p:cNvPr>
          <p:cNvGrpSpPr/>
          <p:nvPr/>
        </p:nvGrpSpPr>
        <p:grpSpPr>
          <a:xfrm>
            <a:off x="270617" y="3833506"/>
            <a:ext cx="830921" cy="830921"/>
            <a:chOff x="-221722" y="3452185"/>
            <a:chExt cx="1793138" cy="1793138"/>
          </a:xfrm>
          <a:solidFill>
            <a:schemeClr val="tx1"/>
          </a:solidFill>
        </p:grpSpPr>
        <p:sp>
          <p:nvSpPr>
            <p:cNvPr id="24" name="Donut 23">
              <a:extLst>
                <a:ext uri="{FF2B5EF4-FFF2-40B4-BE49-F238E27FC236}">
                  <a16:creationId xmlns:a16="http://schemas.microsoft.com/office/drawing/2014/main" id="{BCD2DA73-2C36-CD44-AD19-0BB7D86FE94D}"/>
                </a:ext>
              </a:extLst>
            </p:cNvPr>
            <p:cNvSpPr/>
            <p:nvPr/>
          </p:nvSpPr>
          <p:spPr>
            <a:xfrm>
              <a:off x="-221722" y="3452185"/>
              <a:ext cx="1793138" cy="1793138"/>
            </a:xfrm>
            <a:prstGeom prst="donut">
              <a:avLst>
                <a:gd name="adj" fmla="val 1144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A074A70-6CE8-EE4E-A17A-1CB4E3C17106}"/>
                </a:ext>
              </a:extLst>
            </p:cNvPr>
            <p:cNvSpPr/>
            <p:nvPr/>
          </p:nvSpPr>
          <p:spPr>
            <a:xfrm>
              <a:off x="322752" y="3994705"/>
              <a:ext cx="704189" cy="70418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CFBB228-E8AB-DD42-8618-ED411948075B}"/>
              </a:ext>
            </a:extLst>
          </p:cNvPr>
          <p:cNvSpPr txBox="1"/>
          <p:nvPr/>
        </p:nvSpPr>
        <p:spPr>
          <a:xfrm>
            <a:off x="2213341" y="383806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AB2C09-9089-1B4F-AE5D-4B753E991B43}"/>
              </a:ext>
            </a:extLst>
          </p:cNvPr>
          <p:cNvSpPr txBox="1"/>
          <p:nvPr/>
        </p:nvSpPr>
        <p:spPr>
          <a:xfrm>
            <a:off x="704803" y="2265986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C650C5-CFE6-084A-B51C-DF65729EC6AE}"/>
              </a:ext>
            </a:extLst>
          </p:cNvPr>
          <p:cNvSpPr txBox="1"/>
          <p:nvPr/>
        </p:nvSpPr>
        <p:spPr>
          <a:xfrm>
            <a:off x="277608" y="4600152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266159849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D5897-FA2F-B348-9F47-65F74E1C7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Directional Radiation from Electric and Magnetic Dipole Moments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A4BF2-0BA2-944C-8872-BF871E2C4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118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D74C3F2-FA60-6F42-919F-2E9D969E3625}"/>
              </a:ext>
            </a:extLst>
          </p:cNvPr>
          <p:cNvGrpSpPr/>
          <p:nvPr/>
        </p:nvGrpSpPr>
        <p:grpSpPr>
          <a:xfrm>
            <a:off x="9693988" y="210495"/>
            <a:ext cx="2287759" cy="1480193"/>
            <a:chOff x="3207463" y="2301700"/>
            <a:chExt cx="5774612" cy="37362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AEC8184-CEC7-FC4F-851E-25E6249DCA93}"/>
                </a:ext>
              </a:extLst>
            </p:cNvPr>
            <p:cNvGrpSpPr/>
            <p:nvPr/>
          </p:nvGrpSpPr>
          <p:grpSpPr>
            <a:xfrm>
              <a:off x="3207463" y="2301700"/>
              <a:ext cx="5774612" cy="3736206"/>
              <a:chOff x="2468961" y="2114633"/>
              <a:chExt cx="4641770" cy="3003251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E29DC138-2D5A-B548-8D99-4BB9B05E1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3670" y="2669140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F692773-A427-D643-88D7-F4340F2DFA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3669" y="3782435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3B7480A-1CC5-934A-9B52-E266F516F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8962" y="2669140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F92F379-DA66-1742-A22D-359B4FA689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8961" y="3782435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E4907CB-C67B-D745-BC08-6EE1206544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36316" y="2114633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2A20A2B-4324-3145-97AA-18824F5A61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36316" y="4336942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A70EBABD-9FDF-0A43-A8DC-44D5D5CE9D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2878" y="2669140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A5033DC-FD1B-954D-8282-3774403889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2877" y="3782435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093648B-5880-FD40-806A-DDFB4024FA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1022" y="2114633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8EE03261-C024-3A45-9DC8-E21E90B97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1022" y="4336942"/>
                <a:ext cx="787853" cy="780942"/>
              </a:xfrm>
              <a:prstGeom prst="rect">
                <a:avLst/>
              </a:prstGeom>
            </p:spPr>
          </p:pic>
        </p:grp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8A398EFA-EC6B-D847-86A8-DA49486737BA}"/>
                </a:ext>
              </a:extLst>
            </p:cNvPr>
            <p:cNvSpPr/>
            <p:nvPr/>
          </p:nvSpPr>
          <p:spPr>
            <a:xfrm>
              <a:off x="4586288" y="2686050"/>
              <a:ext cx="600075" cy="29718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Up Arrow 16">
              <a:extLst>
                <a:ext uri="{FF2B5EF4-FFF2-40B4-BE49-F238E27FC236}">
                  <a16:creationId xmlns:a16="http://schemas.microsoft.com/office/drawing/2014/main" id="{8B3E7472-F95D-DB4A-9C99-E7DDEC4F3CEC}"/>
                </a:ext>
              </a:extLst>
            </p:cNvPr>
            <p:cNvSpPr/>
            <p:nvPr/>
          </p:nvSpPr>
          <p:spPr>
            <a:xfrm>
              <a:off x="7022457" y="2681949"/>
              <a:ext cx="600075" cy="29718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Donut 17">
              <a:extLst>
                <a:ext uri="{FF2B5EF4-FFF2-40B4-BE49-F238E27FC236}">
                  <a16:creationId xmlns:a16="http://schemas.microsoft.com/office/drawing/2014/main" id="{10B1239D-94B8-FA44-84D5-E78A54716CFB}"/>
                </a:ext>
              </a:extLst>
            </p:cNvPr>
            <p:cNvSpPr/>
            <p:nvPr/>
          </p:nvSpPr>
          <p:spPr>
            <a:xfrm>
              <a:off x="3996451" y="3266718"/>
              <a:ext cx="1793138" cy="1793138"/>
            </a:xfrm>
            <a:prstGeom prst="donut">
              <a:avLst>
                <a:gd name="adj" fmla="val 11446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11FB957-D761-0A47-905E-7F2B31648527}"/>
                </a:ext>
              </a:extLst>
            </p:cNvPr>
            <p:cNvSpPr/>
            <p:nvPr/>
          </p:nvSpPr>
          <p:spPr>
            <a:xfrm>
              <a:off x="4540925" y="3809238"/>
              <a:ext cx="704189" cy="70418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Donut 19">
              <a:extLst>
                <a:ext uri="{FF2B5EF4-FFF2-40B4-BE49-F238E27FC236}">
                  <a16:creationId xmlns:a16="http://schemas.microsoft.com/office/drawing/2014/main" id="{16715D24-8ED5-8043-ADFC-1B2B5E46F5B9}"/>
                </a:ext>
              </a:extLst>
            </p:cNvPr>
            <p:cNvSpPr/>
            <p:nvPr/>
          </p:nvSpPr>
          <p:spPr>
            <a:xfrm>
              <a:off x="6420596" y="3276238"/>
              <a:ext cx="1793138" cy="1793138"/>
            </a:xfrm>
            <a:prstGeom prst="donut">
              <a:avLst>
                <a:gd name="adj" fmla="val 11446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511F2BD-704F-6945-BE62-557A3916BAED}"/>
                </a:ext>
              </a:extLst>
            </p:cNvPr>
            <p:cNvSpPr/>
            <p:nvPr/>
          </p:nvSpPr>
          <p:spPr>
            <a:xfrm>
              <a:off x="6965070" y="3818758"/>
              <a:ext cx="704189" cy="70418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215A388D-06A3-7D47-A8B4-485E2DB7B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0" y="1896194"/>
            <a:ext cx="90424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6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</a:t>
            </a:r>
            <a:r>
              <a:rPr lang="en-US" dirty="0" err="1"/>
              <a:t>nanophotonics</a:t>
            </a:r>
            <a:r>
              <a:rPr lang="en-US" dirty="0"/>
              <a:t>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Photovoltaic devices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BFE728-F9C9-E045-9405-C747A37D3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2760663"/>
            <a:ext cx="6502400" cy="2768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A64BB1-BA55-F64B-9614-F2D3D95EA08D}"/>
              </a:ext>
            </a:extLst>
          </p:cNvPr>
          <p:cNvSpPr txBox="1"/>
          <p:nvPr/>
        </p:nvSpPr>
        <p:spPr>
          <a:xfrm>
            <a:off x="4171947" y="6279635"/>
            <a:ext cx="3848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Sanden, S. </a:t>
            </a:r>
            <a:r>
              <a:rPr lang="en-US" i="1" dirty="0"/>
              <a:t>et al.</a:t>
            </a:r>
            <a:r>
              <a:rPr lang="en-US" dirty="0"/>
              <a:t> </a:t>
            </a:r>
            <a:r>
              <a:rPr lang="en-US" i="1" dirty="0"/>
              <a:t>J. Phys. Chem. C</a:t>
            </a:r>
            <a:r>
              <a:rPr lang="en-US" dirty="0"/>
              <a:t>. 2015.</a:t>
            </a:r>
          </a:p>
        </p:txBody>
      </p:sp>
    </p:spTree>
    <p:extLst>
      <p:ext uri="{BB962C8B-B14F-4D97-AF65-F5344CB8AC3E}">
        <p14:creationId xmlns:p14="http://schemas.microsoft.com/office/powerpoint/2010/main" val="83951885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D5897-FA2F-B348-9F47-65F74E1C7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Directional Radiation from Electric and Magnetic Dipole Moments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A4BF2-0BA2-944C-8872-BF871E2C4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119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D74C3F2-FA60-6F42-919F-2E9D969E3625}"/>
              </a:ext>
            </a:extLst>
          </p:cNvPr>
          <p:cNvGrpSpPr/>
          <p:nvPr/>
        </p:nvGrpSpPr>
        <p:grpSpPr>
          <a:xfrm>
            <a:off x="9693988" y="210495"/>
            <a:ext cx="2287759" cy="1480193"/>
            <a:chOff x="3207463" y="2301700"/>
            <a:chExt cx="5774612" cy="373620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AEC8184-CEC7-FC4F-851E-25E6249DCA93}"/>
                </a:ext>
              </a:extLst>
            </p:cNvPr>
            <p:cNvGrpSpPr/>
            <p:nvPr/>
          </p:nvGrpSpPr>
          <p:grpSpPr>
            <a:xfrm>
              <a:off x="3207463" y="2301700"/>
              <a:ext cx="5774612" cy="3736206"/>
              <a:chOff x="2468961" y="2114633"/>
              <a:chExt cx="4641770" cy="3003251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E29DC138-2D5A-B548-8D99-4BB9B05E1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3670" y="2669140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F692773-A427-D643-88D7-F4340F2DFA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3669" y="3782435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3B7480A-1CC5-934A-9B52-E266F516F7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8962" y="2669140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F92F379-DA66-1742-A22D-359B4FA689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8961" y="3782435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E4907CB-C67B-D745-BC08-6EE1206544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36316" y="2114633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2A20A2B-4324-3145-97AA-18824F5A61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36316" y="4336942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A70EBABD-9FDF-0A43-A8DC-44D5D5CE9D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2878" y="2669140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A5033DC-FD1B-954D-8282-3774403889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22877" y="3782435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093648B-5880-FD40-806A-DDFB4024FA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1022" y="2114633"/>
                <a:ext cx="787853" cy="780942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8EE03261-C024-3A45-9DC8-E21E90B97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1022" y="4336942"/>
                <a:ext cx="787853" cy="780942"/>
              </a:xfrm>
              <a:prstGeom prst="rect">
                <a:avLst/>
              </a:prstGeom>
            </p:spPr>
          </p:pic>
        </p:grp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8A398EFA-EC6B-D847-86A8-DA49486737BA}"/>
                </a:ext>
              </a:extLst>
            </p:cNvPr>
            <p:cNvSpPr/>
            <p:nvPr/>
          </p:nvSpPr>
          <p:spPr>
            <a:xfrm>
              <a:off x="4586288" y="2686050"/>
              <a:ext cx="600075" cy="29718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Up Arrow 16">
              <a:extLst>
                <a:ext uri="{FF2B5EF4-FFF2-40B4-BE49-F238E27FC236}">
                  <a16:creationId xmlns:a16="http://schemas.microsoft.com/office/drawing/2014/main" id="{8B3E7472-F95D-DB4A-9C99-E7DDEC4F3CEC}"/>
                </a:ext>
              </a:extLst>
            </p:cNvPr>
            <p:cNvSpPr/>
            <p:nvPr/>
          </p:nvSpPr>
          <p:spPr>
            <a:xfrm>
              <a:off x="7022457" y="2681949"/>
              <a:ext cx="600075" cy="29718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Donut 17">
              <a:extLst>
                <a:ext uri="{FF2B5EF4-FFF2-40B4-BE49-F238E27FC236}">
                  <a16:creationId xmlns:a16="http://schemas.microsoft.com/office/drawing/2014/main" id="{10B1239D-94B8-FA44-84D5-E78A54716CFB}"/>
                </a:ext>
              </a:extLst>
            </p:cNvPr>
            <p:cNvSpPr/>
            <p:nvPr/>
          </p:nvSpPr>
          <p:spPr>
            <a:xfrm>
              <a:off x="3996451" y="3266718"/>
              <a:ext cx="1793138" cy="1793138"/>
            </a:xfrm>
            <a:prstGeom prst="donut">
              <a:avLst>
                <a:gd name="adj" fmla="val 11446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11FB957-D761-0A47-905E-7F2B31648527}"/>
                </a:ext>
              </a:extLst>
            </p:cNvPr>
            <p:cNvSpPr/>
            <p:nvPr/>
          </p:nvSpPr>
          <p:spPr>
            <a:xfrm>
              <a:off x="4540925" y="3809238"/>
              <a:ext cx="704189" cy="70418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Donut 19">
              <a:extLst>
                <a:ext uri="{FF2B5EF4-FFF2-40B4-BE49-F238E27FC236}">
                  <a16:creationId xmlns:a16="http://schemas.microsoft.com/office/drawing/2014/main" id="{16715D24-8ED5-8043-ADFC-1B2B5E46F5B9}"/>
                </a:ext>
              </a:extLst>
            </p:cNvPr>
            <p:cNvSpPr/>
            <p:nvPr/>
          </p:nvSpPr>
          <p:spPr>
            <a:xfrm>
              <a:off x="6420596" y="3276238"/>
              <a:ext cx="1793138" cy="1793138"/>
            </a:xfrm>
            <a:prstGeom prst="donut">
              <a:avLst>
                <a:gd name="adj" fmla="val 11446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511F2BD-704F-6945-BE62-557A3916BAED}"/>
                </a:ext>
              </a:extLst>
            </p:cNvPr>
            <p:cNvSpPr/>
            <p:nvPr/>
          </p:nvSpPr>
          <p:spPr>
            <a:xfrm>
              <a:off x="6965070" y="3818758"/>
              <a:ext cx="704189" cy="70418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1F23CE5A-56B6-FD4B-B284-7CD5FA3E6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036" y="1780463"/>
            <a:ext cx="9948214" cy="198621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47F12AD-C7A9-0147-A5BA-503FECC00E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8250"/>
          <a:stretch/>
        </p:blipFill>
        <p:spPr>
          <a:xfrm>
            <a:off x="662154" y="3779965"/>
            <a:ext cx="3087982" cy="302986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20B86E9-253F-5A40-BFD1-B05AC6D1AA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256" b="35994"/>
          <a:stretch/>
        </p:blipFill>
        <p:spPr>
          <a:xfrm>
            <a:off x="4636377" y="3729145"/>
            <a:ext cx="3087982" cy="302986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3DF998F-1CAD-F342-ADD0-F8BF710C44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77" t="66541" r="77" b="1709"/>
          <a:stretch/>
        </p:blipFill>
        <p:spPr>
          <a:xfrm>
            <a:off x="8344149" y="3971828"/>
            <a:ext cx="3087982" cy="3029867"/>
          </a:xfrm>
          <a:prstGeom prst="rect">
            <a:avLst/>
          </a:prstGeom>
        </p:spPr>
      </p:pic>
      <p:sp>
        <p:nvSpPr>
          <p:cNvPr id="27" name="Up Arrow 26">
            <a:extLst>
              <a:ext uri="{FF2B5EF4-FFF2-40B4-BE49-F238E27FC236}">
                <a16:creationId xmlns:a16="http://schemas.microsoft.com/office/drawing/2014/main" id="{19CC7AD9-F48B-BC42-BF8A-1E465A969F36}"/>
              </a:ext>
            </a:extLst>
          </p:cNvPr>
          <p:cNvSpPr/>
          <p:nvPr/>
        </p:nvSpPr>
        <p:spPr>
          <a:xfrm rot="5400000">
            <a:off x="2056713" y="4635434"/>
            <a:ext cx="298862" cy="110855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E0125E6C-C352-B244-9BA4-851FD57A5C4D}"/>
              </a:ext>
            </a:extLst>
          </p:cNvPr>
          <p:cNvSpPr/>
          <p:nvPr/>
        </p:nvSpPr>
        <p:spPr>
          <a:xfrm>
            <a:off x="5986692" y="4689801"/>
            <a:ext cx="298862" cy="1108555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Up Arrow 28">
            <a:extLst>
              <a:ext uri="{FF2B5EF4-FFF2-40B4-BE49-F238E27FC236}">
                <a16:creationId xmlns:a16="http://schemas.microsoft.com/office/drawing/2014/main" id="{7436FFEB-EDC5-B64C-916C-978E0F3AB1E7}"/>
              </a:ext>
            </a:extLst>
          </p:cNvPr>
          <p:cNvSpPr/>
          <p:nvPr/>
        </p:nvSpPr>
        <p:spPr>
          <a:xfrm>
            <a:off x="9707704" y="4679886"/>
            <a:ext cx="298862" cy="110855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EC2B2DA-3BED-7E4B-93D4-C1EB25DB3E2F}"/>
              </a:ext>
            </a:extLst>
          </p:cNvPr>
          <p:cNvGrpSpPr/>
          <p:nvPr/>
        </p:nvGrpSpPr>
        <p:grpSpPr>
          <a:xfrm>
            <a:off x="9578950" y="4984661"/>
            <a:ext cx="556370" cy="556370"/>
            <a:chOff x="6420596" y="3276238"/>
            <a:chExt cx="1793138" cy="1793138"/>
          </a:xfrm>
        </p:grpSpPr>
        <p:sp>
          <p:nvSpPr>
            <p:cNvPr id="30" name="Donut 29">
              <a:extLst>
                <a:ext uri="{FF2B5EF4-FFF2-40B4-BE49-F238E27FC236}">
                  <a16:creationId xmlns:a16="http://schemas.microsoft.com/office/drawing/2014/main" id="{DAA33F34-8C30-6A42-A9AA-3E714F55644F}"/>
                </a:ext>
              </a:extLst>
            </p:cNvPr>
            <p:cNvSpPr/>
            <p:nvPr/>
          </p:nvSpPr>
          <p:spPr>
            <a:xfrm>
              <a:off x="6420596" y="3276238"/>
              <a:ext cx="1793138" cy="1793138"/>
            </a:xfrm>
            <a:prstGeom prst="donut">
              <a:avLst>
                <a:gd name="adj" fmla="val 11446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6003AA6-A478-E044-8F85-80F56E257B40}"/>
                </a:ext>
              </a:extLst>
            </p:cNvPr>
            <p:cNvSpPr/>
            <p:nvPr/>
          </p:nvSpPr>
          <p:spPr>
            <a:xfrm>
              <a:off x="6965070" y="3818758"/>
              <a:ext cx="704189" cy="704189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8767568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D64C4-DE79-9D4D-9433-DE0242BBC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the angular dependence of scattered light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463EE-755D-EB49-9B40-551387745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57C743-037E-A24D-B8D0-49592B4F7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247" y="1690688"/>
            <a:ext cx="4477310" cy="40417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28DE8F-8896-BC4E-A63E-69A7B96098FE}"/>
              </a:ext>
            </a:extLst>
          </p:cNvPr>
          <p:cNvSpPr txBox="1"/>
          <p:nvPr/>
        </p:nvSpPr>
        <p:spPr>
          <a:xfrm>
            <a:off x="6628745" y="5892581"/>
            <a:ext cx="438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Coenen</a:t>
            </a:r>
            <a:r>
              <a:rPr lang="en-US" dirty="0"/>
              <a:t>, T., </a:t>
            </a:r>
            <a:r>
              <a:rPr lang="en-US" dirty="0" err="1"/>
              <a:t>Vesseur</a:t>
            </a:r>
            <a:r>
              <a:rPr lang="en-US" dirty="0"/>
              <a:t>, E. J. R., and </a:t>
            </a:r>
            <a:r>
              <a:rPr lang="en-US" dirty="0" err="1"/>
              <a:t>Polman</a:t>
            </a:r>
            <a:r>
              <a:rPr lang="en-US" dirty="0"/>
              <a:t>, A. </a:t>
            </a:r>
            <a:r>
              <a:rPr lang="en-US" i="1" dirty="0"/>
              <a:t>Appl. Phys. Lett.</a:t>
            </a:r>
            <a:r>
              <a:rPr lang="en-US" dirty="0"/>
              <a:t> 2011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E06219-0B98-FE4C-85E0-8DA6F84D8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42" y="2619631"/>
            <a:ext cx="5108246" cy="21920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F26423-924F-F64C-B396-6B39FEF96D5F}"/>
              </a:ext>
            </a:extLst>
          </p:cNvPr>
          <p:cNvSpPr txBox="1"/>
          <p:nvPr/>
        </p:nvSpPr>
        <p:spPr>
          <a:xfrm>
            <a:off x="1096308" y="5890774"/>
            <a:ext cx="4386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Coenen</a:t>
            </a:r>
            <a:r>
              <a:rPr lang="en-US" dirty="0"/>
              <a:t>, T., </a:t>
            </a:r>
            <a:r>
              <a:rPr lang="en-US" dirty="0" err="1"/>
              <a:t>Vesseur</a:t>
            </a:r>
            <a:r>
              <a:rPr lang="en-US" dirty="0"/>
              <a:t>, E. J. R., </a:t>
            </a:r>
            <a:r>
              <a:rPr lang="en-US" dirty="0" err="1"/>
              <a:t>Polman</a:t>
            </a:r>
            <a:r>
              <a:rPr lang="en-US" dirty="0"/>
              <a:t>, A., and </a:t>
            </a:r>
            <a:r>
              <a:rPr lang="en-US" dirty="0" err="1"/>
              <a:t>Koenderink</a:t>
            </a:r>
            <a:r>
              <a:rPr lang="en-US" dirty="0"/>
              <a:t>, F. </a:t>
            </a:r>
            <a:r>
              <a:rPr lang="en-US" i="1" dirty="0"/>
              <a:t>Nano Lett.</a:t>
            </a:r>
            <a:r>
              <a:rPr lang="en-US" dirty="0"/>
              <a:t> 2011</a:t>
            </a:r>
          </a:p>
        </p:txBody>
      </p:sp>
    </p:spTree>
    <p:extLst>
      <p:ext uri="{BB962C8B-B14F-4D97-AF65-F5344CB8AC3E}">
        <p14:creationId xmlns:p14="http://schemas.microsoft.com/office/powerpoint/2010/main" val="170150229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6A577-284A-A840-97FF-030D5BACC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Angle Resolved CL spectra of magnetic oligomers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D54B9-5F72-2245-BF3C-563A61D66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A90B0E-B1D0-4C4C-85E2-F7E1D4437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901" y="1585913"/>
            <a:ext cx="8894276" cy="527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9422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037B9-7D99-F544-9185-1AA25F723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Experimentally Relevant Nanoclusters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20192-D152-9948-94E6-7CB709350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B45A0A-F106-AB42-B227-B4FAF4B21429}"/>
              </a:ext>
            </a:extLst>
          </p:cNvPr>
          <p:cNvSpPr txBox="1"/>
          <p:nvPr/>
        </p:nvSpPr>
        <p:spPr>
          <a:xfrm>
            <a:off x="4855020" y="5629946"/>
            <a:ext cx="332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Greybush</a:t>
            </a:r>
            <a:r>
              <a:rPr lang="en-US" dirty="0"/>
              <a:t>, J.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ACS Nano</a:t>
            </a:r>
            <a:r>
              <a:rPr lang="en-US" dirty="0"/>
              <a:t> 2017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11E381-8272-6849-9E88-68DB34036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671" y="2364008"/>
            <a:ext cx="7911547" cy="321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3579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6D60E-5301-604D-A1CD-A1A087824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Experimentally Relevant Nanoclusters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90B8D4-3BE9-7A45-9BD2-B2DBA3ACC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DEBA75-2EFD-454B-96D4-97AC301F8C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320"/>
          <a:stretch/>
        </p:blipFill>
        <p:spPr>
          <a:xfrm>
            <a:off x="2823943" y="1854192"/>
            <a:ext cx="6039069" cy="2197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44E20E-E6EC-3D4C-A6C5-CF4B909CD0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738" b="22683"/>
          <a:stretch/>
        </p:blipFill>
        <p:spPr>
          <a:xfrm>
            <a:off x="2823944" y="4003684"/>
            <a:ext cx="6039068" cy="218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87332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3A998-DC1C-574E-9668-C87CD15E8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Plasmon Spectrum of Hexagonally Packed Nanoclusters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C3CEE-89FF-B147-8497-AE1A1A7B6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0FFBCE-97C5-AF40-B6F8-B4A5B9BD1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493" y="1656572"/>
            <a:ext cx="6577013" cy="520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4057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3A998-DC1C-574E-9668-C87CD15E8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Plasmon Spectrum of Hexagonally Packed Nanoclusters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C3CEE-89FF-B147-8497-AE1A1A7B6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0FFBCE-97C5-AF40-B6F8-B4A5B9BD1B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572"/>
          <a:stretch/>
        </p:blipFill>
        <p:spPr>
          <a:xfrm>
            <a:off x="207170" y="2570972"/>
            <a:ext cx="11758202" cy="30154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0952A8-F5FC-7748-89C5-7EC979ABA3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68" t="36486" r="84607" b="52740"/>
          <a:stretch/>
        </p:blipFill>
        <p:spPr>
          <a:xfrm>
            <a:off x="1946786" y="5586413"/>
            <a:ext cx="1047135" cy="11703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1D86F2-B36E-9445-86D4-700A4D95DF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203" t="36677" r="49346" b="51809"/>
          <a:stretch/>
        </p:blipFill>
        <p:spPr>
          <a:xfrm>
            <a:off x="5857324" y="5688359"/>
            <a:ext cx="1002890" cy="9664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767442-98A2-0949-8CD6-50EC3D6405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546" t="36582" r="13807" b="47405"/>
          <a:stretch/>
        </p:blipFill>
        <p:spPr>
          <a:xfrm>
            <a:off x="9723617" y="5602408"/>
            <a:ext cx="1139196" cy="114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9098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11A6B-E4BD-2148-B3AD-A62A97BA8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Angle Resolved CL of Hexagonally Packed Nanoclusters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8FD04-3004-144F-B734-B250BE929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5D4206-0C0B-BF4F-8F33-35EAFDEF3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663" y="1048906"/>
            <a:ext cx="4395429" cy="580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6424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11A6B-E4BD-2148-B3AD-A62A97BA8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Angle Resolved CL of Hexagonally Packed Nanoclusters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8FD04-3004-144F-B734-B250BE929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5D4206-0C0B-BF4F-8F33-35EAFDEF3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220"/>
          <a:stretch/>
        </p:blipFill>
        <p:spPr>
          <a:xfrm>
            <a:off x="1718497" y="2109788"/>
            <a:ext cx="8755005" cy="40243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DDB6E6-6D36-6440-A8EC-4932F40822DA}"/>
              </a:ext>
            </a:extLst>
          </p:cNvPr>
          <p:cNvSpPr/>
          <p:nvPr/>
        </p:nvSpPr>
        <p:spPr>
          <a:xfrm>
            <a:off x="1447800" y="5867400"/>
            <a:ext cx="546100" cy="393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5872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11A6B-E4BD-2148-B3AD-A62A97BA8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Angle Resolved CL of Hexagonally Packed Nanoclusters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8FD04-3004-144F-B734-B250BE929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5D4206-0C0B-BF4F-8F33-35EAFDEF3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489" b="32731"/>
          <a:stretch/>
        </p:blipFill>
        <p:spPr>
          <a:xfrm>
            <a:off x="1718497" y="2109788"/>
            <a:ext cx="8755005" cy="40243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DDB6E6-6D36-6440-A8EC-4932F40822DA}"/>
              </a:ext>
            </a:extLst>
          </p:cNvPr>
          <p:cNvSpPr/>
          <p:nvPr/>
        </p:nvSpPr>
        <p:spPr>
          <a:xfrm>
            <a:off x="1445447" y="5962650"/>
            <a:ext cx="546100" cy="393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F5C49F-0AA9-4046-A244-97CCDC7771E3}"/>
              </a:ext>
            </a:extLst>
          </p:cNvPr>
          <p:cNvSpPr/>
          <p:nvPr/>
        </p:nvSpPr>
        <p:spPr>
          <a:xfrm>
            <a:off x="3261546" y="1944688"/>
            <a:ext cx="5907853" cy="393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796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</a:t>
            </a:r>
            <a:r>
              <a:rPr lang="en-US" dirty="0" err="1"/>
              <a:t>nanophotonics</a:t>
            </a:r>
            <a:r>
              <a:rPr lang="en-US" dirty="0"/>
              <a:t>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Biological sensing and imaging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9DE7BB-A2BF-914A-8A80-ED7654E9E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2532093"/>
            <a:ext cx="10058400" cy="27133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E544DA-2A9E-5443-8AFD-A2D4335DB361}"/>
              </a:ext>
            </a:extLst>
          </p:cNvPr>
          <p:cNvSpPr txBox="1"/>
          <p:nvPr/>
        </p:nvSpPr>
        <p:spPr>
          <a:xfrm>
            <a:off x="4646149" y="5526557"/>
            <a:ext cx="2899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Jin</a:t>
            </a:r>
            <a:r>
              <a:rPr lang="en-US" dirty="0"/>
              <a:t>, Y.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Nat. Comm. </a:t>
            </a:r>
            <a:r>
              <a:rPr lang="en-US" dirty="0"/>
              <a:t>2010</a:t>
            </a:r>
          </a:p>
        </p:txBody>
      </p:sp>
    </p:spTree>
    <p:extLst>
      <p:ext uri="{BB962C8B-B14F-4D97-AF65-F5344CB8AC3E}">
        <p14:creationId xmlns:p14="http://schemas.microsoft.com/office/powerpoint/2010/main" val="74228701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11A6B-E4BD-2148-B3AD-A62A97BA8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Angle Resolved CL of Hexagonally Packed Nanoclusters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8FD04-3004-144F-B734-B250BE929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5D4206-0C0B-BF4F-8F33-35EAFDEF3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078" b="142"/>
          <a:stretch/>
        </p:blipFill>
        <p:spPr>
          <a:xfrm>
            <a:off x="1718497" y="2109788"/>
            <a:ext cx="8755005" cy="40243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DDB6E6-6D36-6440-A8EC-4932F40822DA}"/>
              </a:ext>
            </a:extLst>
          </p:cNvPr>
          <p:cNvSpPr/>
          <p:nvPr/>
        </p:nvSpPr>
        <p:spPr>
          <a:xfrm>
            <a:off x="1445447" y="5962650"/>
            <a:ext cx="546100" cy="393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F5C49F-0AA9-4046-A244-97CCDC7771E3}"/>
              </a:ext>
            </a:extLst>
          </p:cNvPr>
          <p:cNvSpPr/>
          <p:nvPr/>
        </p:nvSpPr>
        <p:spPr>
          <a:xfrm>
            <a:off x="3261546" y="1944688"/>
            <a:ext cx="5907853" cy="393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3994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E7597-FA8E-5346-957E-11F31F84B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7A34C-25D2-0F48-B572-95FB6844D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spectral ordering of magnetic plasmons depends on cluster shape and size</a:t>
            </a:r>
          </a:p>
          <a:p>
            <a:r>
              <a:rPr lang="en-US" dirty="0"/>
              <a:t>Simulated angle-resolved CL can identify these mode-crossings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2F467-63BF-684F-926B-FCE0C8B53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FB2315-1492-C74C-8215-BB2B458786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802"/>
          <a:stretch/>
        </p:blipFill>
        <p:spPr>
          <a:xfrm>
            <a:off x="1804657" y="3305390"/>
            <a:ext cx="8582685" cy="323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0000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Learn what a plasmon is and why we should care</a:t>
            </a:r>
          </a:p>
          <a:p>
            <a:endParaRPr lang="en-US" dirty="0"/>
          </a:p>
          <a:p>
            <a:r>
              <a:rPr lang="en-US" dirty="0"/>
              <a:t>Learn how plasmons behave in small particles and clusters of particles</a:t>
            </a:r>
          </a:p>
          <a:p>
            <a:endParaRPr lang="en-US" dirty="0"/>
          </a:p>
          <a:p>
            <a:r>
              <a:rPr lang="en-US" dirty="0"/>
              <a:t>Qualitatively describe plasmon hybridization in mixed-metal, mixed-geometry clusters</a:t>
            </a:r>
          </a:p>
          <a:p>
            <a:endParaRPr lang="en-US" dirty="0"/>
          </a:p>
          <a:p>
            <a:r>
              <a:rPr lang="en-US" dirty="0"/>
              <a:t>Introduce size and magnetic effects to our model of cluster behavior</a:t>
            </a:r>
          </a:p>
          <a:p>
            <a:endParaRPr lang="en-US" dirty="0"/>
          </a:p>
          <a:p>
            <a:r>
              <a:rPr lang="en-US" dirty="0"/>
              <a:t>Accurately describe the plasmon resonances of large, finite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131</a:t>
            </a:fld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36D937E8-72B3-FA43-931F-21D1433C5E50}"/>
              </a:ext>
            </a:extLst>
          </p:cNvPr>
          <p:cNvSpPr/>
          <p:nvPr/>
        </p:nvSpPr>
        <p:spPr>
          <a:xfrm>
            <a:off x="508000" y="1690688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4B8EB41C-2E8B-074E-8C36-71E7BBDE8DAB}"/>
              </a:ext>
            </a:extLst>
          </p:cNvPr>
          <p:cNvSpPr/>
          <p:nvPr/>
        </p:nvSpPr>
        <p:spPr>
          <a:xfrm>
            <a:off x="508000" y="2576513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8D965C66-848D-D346-BC25-841E86DA4EE7}"/>
              </a:ext>
            </a:extLst>
          </p:cNvPr>
          <p:cNvSpPr/>
          <p:nvPr/>
        </p:nvSpPr>
        <p:spPr>
          <a:xfrm>
            <a:off x="508000" y="3460751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5-Point Star 7">
            <a:extLst>
              <a:ext uri="{FF2B5EF4-FFF2-40B4-BE49-F238E27FC236}">
                <a16:creationId xmlns:a16="http://schemas.microsoft.com/office/drawing/2014/main" id="{7AB58488-F93A-DB41-9F80-74DA276E0034}"/>
              </a:ext>
            </a:extLst>
          </p:cNvPr>
          <p:cNvSpPr/>
          <p:nvPr/>
        </p:nvSpPr>
        <p:spPr>
          <a:xfrm>
            <a:off x="508000" y="4666457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>
            <a:extLst>
              <a:ext uri="{FF2B5EF4-FFF2-40B4-BE49-F238E27FC236}">
                <a16:creationId xmlns:a16="http://schemas.microsoft.com/office/drawing/2014/main" id="{84F2C575-6221-984F-ADA6-D312BF5997A1}"/>
              </a:ext>
            </a:extLst>
          </p:cNvPr>
          <p:cNvSpPr/>
          <p:nvPr/>
        </p:nvSpPr>
        <p:spPr>
          <a:xfrm>
            <a:off x="508000" y="5541963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91662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EF072-EC07-1647-9E13-80D552A6F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work: Stimulated Electron Energy-Loss Spectroscopy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20FCB-F9E1-BA4F-AFD9-6987A0F4F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73C4D-AB2E-DB4E-B170-FA0BD89D0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215" y="1904532"/>
            <a:ext cx="5930369" cy="49534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B6D8FE-01FF-AF47-874D-72CFBA0844BE}"/>
              </a:ext>
            </a:extLst>
          </p:cNvPr>
          <p:cNvSpPr/>
          <p:nvPr/>
        </p:nvSpPr>
        <p:spPr>
          <a:xfrm>
            <a:off x="6096000" y="1690688"/>
            <a:ext cx="2228584" cy="2347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67706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EF072-EC07-1647-9E13-80D552A6F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work: Stimulated Electron Energy-Loss Spectroscopy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420FCB-F9E1-BA4F-AFD9-6987A0F4F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73C4D-AB2E-DB4E-B170-FA0BD89D0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215" y="1904532"/>
            <a:ext cx="5930369" cy="49534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B6D8FE-01FF-AF47-874D-72CFBA0844BE}"/>
              </a:ext>
            </a:extLst>
          </p:cNvPr>
          <p:cNvSpPr/>
          <p:nvPr/>
        </p:nvSpPr>
        <p:spPr>
          <a:xfrm>
            <a:off x="6096000" y="1690688"/>
            <a:ext cx="2228584" cy="23479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5A2724-5E79-5045-A578-8E8A077F0E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2" t="51852" r="44028"/>
          <a:stretch/>
        </p:blipFill>
        <p:spPr>
          <a:xfrm rot="12383306">
            <a:off x="6003791" y="1104900"/>
            <a:ext cx="2971800" cy="3302000"/>
          </a:xfrm>
          <a:prstGeom prst="rect">
            <a:avLst/>
          </a:prstGeom>
        </p:spPr>
      </p:pic>
      <p:pic>
        <p:nvPicPr>
          <p:cNvPr id="9" name="Picture 8" descr="lightarrow.pdf">
            <a:extLst>
              <a:ext uri="{FF2B5EF4-FFF2-40B4-BE49-F238E27FC236}">
                <a16:creationId xmlns:a16="http://schemas.microsoft.com/office/drawing/2014/main" id="{499A1FEF-74D6-4644-8D65-18BBE78160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36073">
            <a:off x="5370625" y="2312942"/>
            <a:ext cx="1891977" cy="267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524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EB35B-D0E1-B74B-85CE-E2088F18C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Stimulated EELS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075F3-2A42-5147-A268-ACAC71910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7E4350-495F-3745-BB56-DFAD711FF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425" y="2193519"/>
            <a:ext cx="6915150" cy="111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B992D1-9193-0141-9F1D-9A094F434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50" y="4050071"/>
            <a:ext cx="8343900" cy="11176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147445A-678E-0146-B658-2EDEC3C377E0}"/>
              </a:ext>
            </a:extLst>
          </p:cNvPr>
          <p:cNvSpPr/>
          <p:nvPr/>
        </p:nvSpPr>
        <p:spPr>
          <a:xfrm>
            <a:off x="5176682" y="2402707"/>
            <a:ext cx="575188" cy="261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302623-28E4-A84F-81CD-10E14D2447E4}"/>
              </a:ext>
            </a:extLst>
          </p:cNvPr>
          <p:cNvSpPr txBox="1"/>
          <p:nvPr/>
        </p:nvSpPr>
        <p:spPr>
          <a:xfrm>
            <a:off x="5132438" y="2233442"/>
            <a:ext cx="720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Latin Modern Roman 9" pitchFamily="2" charset="77"/>
              </a:rPr>
              <a:t>abs</a:t>
            </a:r>
          </a:p>
        </p:txBody>
      </p:sp>
    </p:spTree>
    <p:extLst>
      <p:ext uri="{BB962C8B-B14F-4D97-AF65-F5344CB8AC3E}">
        <p14:creationId xmlns:p14="http://schemas.microsoft.com/office/powerpoint/2010/main" val="188598911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EB35B-D0E1-B74B-85CE-E2088F18C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Stimulated EELS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075F3-2A42-5147-A268-ACAC71910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FA6C4B-ACF4-9845-9D8B-D052185D6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0" y="1334215"/>
            <a:ext cx="69088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17857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3DFB7-F2F2-8445-AAC0-F0DFDB827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Extracurriculars</a:t>
            </a:r>
            <a:r>
              <a:rPr lang="en-US" dirty="0"/>
              <a:t> </a:t>
            </a:r>
            <a:br>
              <a:rPr lang="en-US"/>
            </a:br>
            <a:r>
              <a:rPr lang="en-US"/>
              <a:t>Community-Building </a:t>
            </a:r>
            <a:r>
              <a:rPr lang="en-US" dirty="0"/>
              <a:t>and Science Advocacy</a:t>
            </a:r>
            <a:endParaRPr lang="en-US" strike="sngStri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FC074-3BDF-BA48-A755-CDDA79ECC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sz="3500" dirty="0"/>
              <a:t>“Imagine if this type of work was a recognized part of your Ph.D.” </a:t>
            </a:r>
          </a:p>
          <a:p>
            <a:pPr marL="0" indent="0" algn="ctr">
              <a:buNone/>
            </a:pPr>
            <a:r>
              <a:rPr lang="mr-IN" sz="3500" dirty="0"/>
              <a:t>–</a:t>
            </a:r>
            <a:r>
              <a:rPr lang="en-US" sz="3500" dirty="0"/>
              <a:t> Dr. Sarah Vorpahl</a:t>
            </a:r>
            <a:endParaRPr lang="en-US" dirty="0"/>
          </a:p>
          <a:p>
            <a:r>
              <a:rPr lang="en-US" dirty="0"/>
              <a:t>Founder and President, Out in STEM at UW</a:t>
            </a:r>
          </a:p>
          <a:p>
            <a:r>
              <a:rPr lang="en-US" dirty="0"/>
              <a:t>Founder, Chemistry Department Mentorship Network</a:t>
            </a:r>
          </a:p>
          <a:p>
            <a:r>
              <a:rPr lang="en-US" dirty="0"/>
              <a:t>Organizer, Strengthening STEM through Diversity</a:t>
            </a:r>
          </a:p>
          <a:p>
            <a:r>
              <a:rPr lang="en-US" dirty="0"/>
              <a:t>Organizer, Strategies for Cultivating Inclusion in STEM</a:t>
            </a:r>
          </a:p>
          <a:p>
            <a:r>
              <a:rPr lang="en-US" dirty="0"/>
              <a:t>Clean Energy Institute Education and Training Fellow</a:t>
            </a:r>
          </a:p>
          <a:p>
            <a:r>
              <a:rPr lang="en-US" dirty="0"/>
              <a:t>Pacific Science Center Science Communication Fellow</a:t>
            </a:r>
          </a:p>
          <a:p>
            <a:r>
              <a:rPr lang="en-US" dirty="0"/>
              <a:t>Speaker, 2018 March for Science - Seattle</a:t>
            </a:r>
          </a:p>
          <a:p>
            <a:r>
              <a:rPr lang="en-US" dirty="0"/>
              <a:t>Husky 100, 2017 Cohort</a:t>
            </a:r>
          </a:p>
          <a:p>
            <a:r>
              <a:rPr lang="en-US" dirty="0"/>
              <a:t>Secretary, Women in Chemical Sciences (2015-2016)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DC9E1-EC32-ED4E-8D5B-91C81016E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66137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27721-6498-4541-A4D8-5168BB5EA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114BF-A32E-6B42-A328-C444BC151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Doctoral Committee</a:t>
            </a:r>
          </a:p>
          <a:p>
            <a:pPr lvl="1"/>
            <a:r>
              <a:rPr lang="en-US" dirty="0"/>
              <a:t>Prof. David </a:t>
            </a:r>
            <a:r>
              <a:rPr lang="en-US" dirty="0" err="1"/>
              <a:t>Masiello</a:t>
            </a:r>
            <a:endParaRPr lang="en-US" dirty="0"/>
          </a:p>
          <a:p>
            <a:pPr lvl="1"/>
            <a:r>
              <a:rPr lang="en-US" dirty="0"/>
              <a:t>Prof. David Ginger</a:t>
            </a:r>
          </a:p>
          <a:p>
            <a:pPr lvl="1"/>
            <a:r>
              <a:rPr lang="en-US" dirty="0"/>
              <a:t>Prof. Sarah Keller</a:t>
            </a:r>
          </a:p>
          <a:p>
            <a:pPr lvl="1"/>
            <a:r>
              <a:rPr lang="en-US" dirty="0"/>
              <a:t>Prof. Elizabeth 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8BE82-2120-1445-9A87-64AD1A5B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26632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15" y="1368424"/>
            <a:ext cx="6650567" cy="49879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03614" y="6488668"/>
            <a:ext cx="3526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dirty="0" err="1"/>
              <a:t>Masiello</a:t>
            </a:r>
            <a:r>
              <a:rPr lang="en-US" dirty="0"/>
              <a:t> group, March 2017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39984" y="704404"/>
            <a:ext cx="477012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/>
              <a:t>The </a:t>
            </a:r>
            <a:r>
              <a:rPr lang="en-US" sz="3200" dirty="0" err="1"/>
              <a:t>Masiello</a:t>
            </a:r>
            <a:r>
              <a:rPr lang="en-US" sz="3200" dirty="0"/>
              <a:t> Group: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Prof. David </a:t>
            </a:r>
            <a:r>
              <a:rPr lang="en-US" sz="3200" dirty="0" err="1"/>
              <a:t>Masiello</a:t>
            </a:r>
            <a:endParaRPr lang="en-US" sz="3200" dirty="0"/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Dr. Charles </a:t>
            </a:r>
            <a:r>
              <a:rPr lang="en-US" sz="3200" dirty="0" err="1"/>
              <a:t>Cherqui</a:t>
            </a:r>
            <a:endParaRPr lang="en-US" sz="3200" dirty="0"/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Dr. </a:t>
            </a:r>
            <a:r>
              <a:rPr lang="en-US" sz="3200" dirty="0" err="1"/>
              <a:t>Zhaoxia</a:t>
            </a:r>
            <a:r>
              <a:rPr lang="en-US" sz="3200" dirty="0"/>
              <a:t> Qian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Dr. Nicholas Bigelow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Dr. </a:t>
            </a:r>
            <a:r>
              <a:rPr lang="en-US" sz="3200" dirty="0" err="1"/>
              <a:t>Niket</a:t>
            </a:r>
            <a:r>
              <a:rPr lang="en-US" sz="3200" dirty="0"/>
              <a:t> Thakkar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Dr. Steven </a:t>
            </a:r>
            <a:r>
              <a:rPr lang="en-US" sz="3200" dirty="0" err="1"/>
              <a:t>Quillin</a:t>
            </a:r>
            <a:endParaRPr lang="en-US" sz="3200" dirty="0"/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Jacob </a:t>
            </a:r>
            <a:r>
              <a:rPr lang="en-US" sz="3200" dirty="0" err="1"/>
              <a:t>Busche</a:t>
            </a:r>
            <a:endParaRPr lang="en-US" sz="3200" dirty="0"/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Harrison Goldwyn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Kevin Smith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Elliot </a:t>
            </a:r>
            <a:r>
              <a:rPr lang="en-US" sz="3200" dirty="0" err="1"/>
              <a:t>Beutler</a:t>
            </a:r>
            <a:endParaRPr lang="en-US" sz="3200" dirty="0"/>
          </a:p>
          <a:p>
            <a:pPr marL="742950" lvl="1" indent="-285750">
              <a:buFont typeface="Arial" charset="0"/>
              <a:buChar char="•"/>
            </a:pPr>
            <a:r>
              <a:rPr lang="en-US" sz="3200" dirty="0"/>
              <a:t>Claire West</a:t>
            </a:r>
          </a:p>
        </p:txBody>
      </p:sp>
    </p:spTree>
    <p:extLst>
      <p:ext uri="{BB962C8B-B14F-4D97-AF65-F5344CB8AC3E}">
        <p14:creationId xmlns:p14="http://schemas.microsoft.com/office/powerpoint/2010/main" val="545168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</a:t>
            </a:r>
            <a:r>
              <a:rPr lang="en-US" dirty="0" err="1"/>
              <a:t>nanophotonics</a:t>
            </a:r>
            <a:r>
              <a:rPr lang="en-US" dirty="0"/>
              <a:t>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Electromagnetic cloaking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0B9498-BFFB-D34C-8399-CD63C101CA26}"/>
              </a:ext>
            </a:extLst>
          </p:cNvPr>
          <p:cNvSpPr txBox="1"/>
          <p:nvPr/>
        </p:nvSpPr>
        <p:spPr>
          <a:xfrm>
            <a:off x="4181061" y="6354247"/>
            <a:ext cx="382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Guild, M.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Wave Motion</a:t>
            </a:r>
            <a:r>
              <a:rPr lang="en-US" dirty="0"/>
              <a:t> 2011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8F145F-EE80-BC41-B977-BFFB20E69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118" y="2779614"/>
            <a:ext cx="6629763" cy="310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490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0CCED-B906-E341-8894-490B28ED7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20CC5-D547-C341-81EA-ED4B925AD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Experimental collaborators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68840-97FF-BC44-9A39-F20B3F1DD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99BAA1-705E-D743-B6A1-098C92F3A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73" y="2494142"/>
            <a:ext cx="2593551" cy="25477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45B3C9-5152-A54E-83FC-AB2135743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5935" y="2189520"/>
            <a:ext cx="2933700" cy="3009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C43BBB-B0E1-424D-905B-CB99DBF7B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284" y="2494142"/>
            <a:ext cx="2895716" cy="27253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E55CF3-040D-2A4D-949B-C4F6D3320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5116" y="2811860"/>
            <a:ext cx="2222500" cy="2273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D0003B8-F103-504D-9BD9-CD9881EE476A}"/>
              </a:ext>
            </a:extLst>
          </p:cNvPr>
          <p:cNvSpPr txBox="1"/>
          <p:nvPr/>
        </p:nvSpPr>
        <p:spPr>
          <a:xfrm>
            <a:off x="838200" y="5473735"/>
            <a:ext cx="1664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Sarah Griffin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F0B761-C484-E946-A7FD-B764DEC37BCD}"/>
              </a:ext>
            </a:extLst>
          </p:cNvPr>
          <p:cNvSpPr txBox="1"/>
          <p:nvPr/>
        </p:nvSpPr>
        <p:spPr>
          <a:xfrm>
            <a:off x="3362632" y="5491777"/>
            <a:ext cx="1815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Prof. Jon Camden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693E0C-48A6-A147-AF92-45212161CFB6}"/>
              </a:ext>
            </a:extLst>
          </p:cNvPr>
          <p:cNvSpPr txBox="1"/>
          <p:nvPr/>
        </p:nvSpPr>
        <p:spPr>
          <a:xfrm>
            <a:off x="6551043" y="5516347"/>
            <a:ext cx="1890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Patrick </a:t>
            </a:r>
            <a:r>
              <a:rPr lang="en-US" dirty="0" err="1"/>
              <a:t>Straney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4C80A0-2FB5-7742-A0E9-0F9548F9D137}"/>
              </a:ext>
            </a:extLst>
          </p:cNvPr>
          <p:cNvSpPr txBox="1"/>
          <p:nvPr/>
        </p:nvSpPr>
        <p:spPr>
          <a:xfrm>
            <a:off x="9478015" y="5513586"/>
            <a:ext cx="1829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Prof. Jill Millstone</a:t>
            </a:r>
          </a:p>
        </p:txBody>
      </p:sp>
    </p:spTree>
    <p:extLst>
      <p:ext uri="{BB962C8B-B14F-4D97-AF65-F5344CB8AC3E}">
        <p14:creationId xmlns:p14="http://schemas.microsoft.com/office/powerpoint/2010/main" val="420130293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D04270-7845-CE47-A730-40EC5F39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3C98E2-A0EB-8242-AA38-9C5FDBFED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292588" cy="32194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7AD95F-9366-ED41-B470-43EBE14EF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372" y="-921539"/>
            <a:ext cx="3714285" cy="3714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19E70C-7EB0-0D4E-A53C-5235CCBC4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685" y="3616215"/>
            <a:ext cx="4439540" cy="29226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E0029A-42DB-BC40-8F32-E02D674BE9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1519" y="3869717"/>
            <a:ext cx="3147607" cy="3147607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BD2606ED-DE9C-AE40-9BBD-D9FB037C3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96D2AF2-399A-0D42-912E-79789FC72B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8996" y="16444"/>
            <a:ext cx="2344994" cy="23449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D3E6D19-A561-E944-9786-7B55341CE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1125" y="3241566"/>
            <a:ext cx="2616200" cy="2616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7E0C73-46C6-EF4D-8ED5-880E982131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7325" y="2792746"/>
            <a:ext cx="2312871" cy="347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2868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10CFE-B9FB-1F4B-A7F8-A0A87E8A0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672D3-0617-8D43-A262-5ADFF7CDA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8E6EDA-32C2-864F-B580-A324DB6A67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667" b="7315"/>
          <a:stretch/>
        </p:blipFill>
        <p:spPr>
          <a:xfrm>
            <a:off x="3520225" y="1485900"/>
            <a:ext cx="5151549" cy="4870450"/>
          </a:xfrm>
          <a:prstGeom prst="rect">
            <a:avLst/>
          </a:prstGeom>
        </p:spPr>
      </p:pic>
      <p:sp>
        <p:nvSpPr>
          <p:cNvPr id="7" name="Donut 6">
            <a:extLst>
              <a:ext uri="{FF2B5EF4-FFF2-40B4-BE49-F238E27FC236}">
                <a16:creationId xmlns:a16="http://schemas.microsoft.com/office/drawing/2014/main" id="{84843727-EC4F-3B43-A1A9-3FD9BA89D3DE}"/>
              </a:ext>
            </a:extLst>
          </p:cNvPr>
          <p:cNvSpPr/>
          <p:nvPr/>
        </p:nvSpPr>
        <p:spPr>
          <a:xfrm>
            <a:off x="6248400" y="2463800"/>
            <a:ext cx="1358900" cy="1358900"/>
          </a:xfrm>
          <a:prstGeom prst="donut">
            <a:avLst>
              <a:gd name="adj" fmla="val 72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32893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33AAB-2672-A343-9E99-F7683BA83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AC00C-1CA8-B144-9954-5115A1830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000" dirty="0"/>
              <a:t>EXTRA STUFF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F3ADC-7C90-BB47-B96E-B2B3DBE60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89890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400" y="2133600"/>
            <a:ext cx="307497" cy="30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400" y="2438400"/>
            <a:ext cx="307497" cy="30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097" y="2590800"/>
            <a:ext cx="307497" cy="30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097" y="1981200"/>
            <a:ext cx="307497" cy="30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133600"/>
            <a:ext cx="307497" cy="304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438400"/>
            <a:ext cx="307497" cy="304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097" y="2590800"/>
            <a:ext cx="307497" cy="30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097" y="1981200"/>
            <a:ext cx="307497" cy="30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400" y="2133600"/>
            <a:ext cx="307497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400" y="2438400"/>
            <a:ext cx="307497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0" y="2133600"/>
            <a:ext cx="307497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0" y="2438400"/>
            <a:ext cx="307497" cy="304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697" y="2590800"/>
            <a:ext cx="307497" cy="30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697" y="1981200"/>
            <a:ext cx="307497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133600"/>
            <a:ext cx="307497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438400"/>
            <a:ext cx="307497" cy="304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697" y="2590800"/>
            <a:ext cx="307497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697" y="1981200"/>
            <a:ext cx="307497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0" y="2133600"/>
            <a:ext cx="307497" cy="30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0" y="2438400"/>
            <a:ext cx="307497" cy="304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697" y="2590800"/>
            <a:ext cx="307497" cy="304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697" y="1981200"/>
            <a:ext cx="307497" cy="304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0" y="2133600"/>
            <a:ext cx="307497" cy="304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0" y="2438400"/>
            <a:ext cx="307497" cy="304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700" y="2133600"/>
            <a:ext cx="307497" cy="3048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700" y="2438400"/>
            <a:ext cx="307497" cy="3048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397" y="2590800"/>
            <a:ext cx="307497" cy="3048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397" y="1981200"/>
            <a:ext cx="307497" cy="3048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700" y="2133600"/>
            <a:ext cx="307497" cy="3048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700" y="2438400"/>
            <a:ext cx="307497" cy="3048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397" y="2590800"/>
            <a:ext cx="307497" cy="3048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397" y="1981200"/>
            <a:ext cx="307497" cy="3048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700" y="2133600"/>
            <a:ext cx="307497" cy="3048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700" y="2438400"/>
            <a:ext cx="307497" cy="3048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397" y="1676400"/>
            <a:ext cx="307497" cy="3048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700" y="1524000"/>
            <a:ext cx="307497" cy="3048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397" y="1676400"/>
            <a:ext cx="307497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0914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BA13E-E3D7-6644-A952-E993E7465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Prism dipole moments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91B23-FA37-ED4D-9EEE-9AAB15ADD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144</a:t>
            </a:fld>
            <a:endParaRPr lang="en-US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19BF577D-C6E4-CF48-BF31-DBD198B91985}"/>
              </a:ext>
            </a:extLst>
          </p:cNvPr>
          <p:cNvSpPr/>
          <p:nvPr/>
        </p:nvSpPr>
        <p:spPr>
          <a:xfrm>
            <a:off x="3711037" y="4175233"/>
            <a:ext cx="2043415" cy="1761565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06B47C9D-9882-054D-B38F-5F38A571971D}"/>
              </a:ext>
            </a:extLst>
          </p:cNvPr>
          <p:cNvSpPr/>
          <p:nvPr/>
        </p:nvSpPr>
        <p:spPr>
          <a:xfrm>
            <a:off x="6567185" y="4175232"/>
            <a:ext cx="2043415" cy="1761565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ross 17">
            <a:extLst>
              <a:ext uri="{FF2B5EF4-FFF2-40B4-BE49-F238E27FC236}">
                <a16:creationId xmlns:a16="http://schemas.microsoft.com/office/drawing/2014/main" id="{CE466241-9D55-6D4B-BD21-9F88E7C81A86}"/>
              </a:ext>
            </a:extLst>
          </p:cNvPr>
          <p:cNvSpPr/>
          <p:nvPr/>
        </p:nvSpPr>
        <p:spPr>
          <a:xfrm>
            <a:off x="3813838" y="5573381"/>
            <a:ext cx="363416" cy="363416"/>
          </a:xfrm>
          <a:prstGeom prst="plus">
            <a:avLst>
              <a:gd name="adj" fmla="val 35363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inus 18">
            <a:extLst>
              <a:ext uri="{FF2B5EF4-FFF2-40B4-BE49-F238E27FC236}">
                <a16:creationId xmlns:a16="http://schemas.microsoft.com/office/drawing/2014/main" id="{F514391E-A51E-184C-81AE-3728DC5CBB51}"/>
              </a:ext>
            </a:extLst>
          </p:cNvPr>
          <p:cNvSpPr/>
          <p:nvPr/>
        </p:nvSpPr>
        <p:spPr>
          <a:xfrm>
            <a:off x="4492663" y="4325216"/>
            <a:ext cx="480161" cy="480161"/>
          </a:xfrm>
          <a:prstGeom prst="mathMinus">
            <a:avLst/>
          </a:prstGeom>
          <a:solidFill>
            <a:srgbClr val="3366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ross 19">
            <a:extLst>
              <a:ext uri="{FF2B5EF4-FFF2-40B4-BE49-F238E27FC236}">
                <a16:creationId xmlns:a16="http://schemas.microsoft.com/office/drawing/2014/main" id="{0DE05CC0-9697-F64E-9E7D-81279DEC6E00}"/>
              </a:ext>
            </a:extLst>
          </p:cNvPr>
          <p:cNvSpPr/>
          <p:nvPr/>
        </p:nvSpPr>
        <p:spPr>
          <a:xfrm>
            <a:off x="5295005" y="5573381"/>
            <a:ext cx="363416" cy="363416"/>
          </a:xfrm>
          <a:prstGeom prst="plus">
            <a:avLst>
              <a:gd name="adj" fmla="val 35363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inus 20">
            <a:extLst>
              <a:ext uri="{FF2B5EF4-FFF2-40B4-BE49-F238E27FC236}">
                <a16:creationId xmlns:a16="http://schemas.microsoft.com/office/drawing/2014/main" id="{2D5746DD-5197-4A48-A6F2-269282391DC3}"/>
              </a:ext>
            </a:extLst>
          </p:cNvPr>
          <p:cNvSpPr/>
          <p:nvPr/>
        </p:nvSpPr>
        <p:spPr>
          <a:xfrm>
            <a:off x="6672167" y="5573381"/>
            <a:ext cx="480161" cy="480161"/>
          </a:xfrm>
          <a:prstGeom prst="mathMinus">
            <a:avLst/>
          </a:prstGeom>
          <a:solidFill>
            <a:srgbClr val="3366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ross 21">
            <a:extLst>
              <a:ext uri="{FF2B5EF4-FFF2-40B4-BE49-F238E27FC236}">
                <a16:creationId xmlns:a16="http://schemas.microsoft.com/office/drawing/2014/main" id="{0475BEE2-0E87-754A-BF00-7055A8FC4122}"/>
              </a:ext>
            </a:extLst>
          </p:cNvPr>
          <p:cNvSpPr/>
          <p:nvPr/>
        </p:nvSpPr>
        <p:spPr>
          <a:xfrm>
            <a:off x="8178216" y="5582426"/>
            <a:ext cx="363416" cy="363416"/>
          </a:xfrm>
          <a:prstGeom prst="plus">
            <a:avLst>
              <a:gd name="adj" fmla="val 35363"/>
            </a:avLst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815E5A-4CB0-9B4C-87CC-420B22CBD933}"/>
              </a:ext>
            </a:extLst>
          </p:cNvPr>
          <p:cNvSpPr txBox="1"/>
          <p:nvPr/>
        </p:nvSpPr>
        <p:spPr>
          <a:xfrm>
            <a:off x="1663700" y="2984500"/>
            <a:ext cx="1131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y-directed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B32CA9-7234-3E4B-B959-F0031F4E8A7F}"/>
              </a:ext>
            </a:extLst>
          </p:cNvPr>
          <p:cNvSpPr txBox="1"/>
          <p:nvPr/>
        </p:nvSpPr>
        <p:spPr>
          <a:xfrm>
            <a:off x="9101098" y="3078121"/>
            <a:ext cx="1124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x-directed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7A08EA2-CFFC-D14C-A523-7B5F399EFBE0}"/>
              </a:ext>
            </a:extLst>
          </p:cNvPr>
          <p:cNvGrpSpPr/>
          <p:nvPr/>
        </p:nvGrpSpPr>
        <p:grpSpPr>
          <a:xfrm>
            <a:off x="3874155" y="2044424"/>
            <a:ext cx="1695203" cy="1581718"/>
            <a:chOff x="4595455" y="2379026"/>
            <a:chExt cx="1118222" cy="1043363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A235300-80C9-CD43-8989-E4D2433E66E1}"/>
                </a:ext>
              </a:extLst>
            </p:cNvPr>
            <p:cNvSpPr/>
            <p:nvPr/>
          </p:nvSpPr>
          <p:spPr>
            <a:xfrm>
              <a:off x="4872094" y="2379026"/>
              <a:ext cx="559111" cy="55911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E073594-A86E-C148-BDD8-C8BC41995723}"/>
                </a:ext>
              </a:extLst>
            </p:cNvPr>
            <p:cNvSpPr/>
            <p:nvPr/>
          </p:nvSpPr>
          <p:spPr>
            <a:xfrm rot="1815831">
              <a:off x="4595455" y="2862849"/>
              <a:ext cx="559111" cy="55911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8AD6636A-A932-3D4A-9D88-D2694C3AD7F2}"/>
                </a:ext>
              </a:extLst>
            </p:cNvPr>
            <p:cNvSpPr/>
            <p:nvPr/>
          </p:nvSpPr>
          <p:spPr>
            <a:xfrm rot="19817032">
              <a:off x="5154566" y="2863278"/>
              <a:ext cx="559111" cy="55911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993E7FB-23B5-A943-B928-BE63CE5A0AC2}"/>
                </a:ext>
              </a:extLst>
            </p:cNvPr>
            <p:cNvCxnSpPr/>
            <p:nvPr/>
          </p:nvCxnSpPr>
          <p:spPr>
            <a:xfrm flipV="1">
              <a:off x="5151650" y="2379026"/>
              <a:ext cx="0" cy="55911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6EF6D02-D92D-6247-845B-D42D20D856D3}"/>
                </a:ext>
              </a:extLst>
            </p:cNvPr>
            <p:cNvCxnSpPr/>
            <p:nvPr/>
          </p:nvCxnSpPr>
          <p:spPr>
            <a:xfrm rot="1815831" flipV="1">
              <a:off x="4875011" y="2862849"/>
              <a:ext cx="0" cy="55911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ED06715-933E-5F42-B858-30592E7C5949}"/>
                </a:ext>
              </a:extLst>
            </p:cNvPr>
            <p:cNvCxnSpPr/>
            <p:nvPr/>
          </p:nvCxnSpPr>
          <p:spPr>
            <a:xfrm rot="19817032" flipV="1">
              <a:off x="5434122" y="2863278"/>
              <a:ext cx="0" cy="55911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3626BB-C4D6-7646-A9CD-B54F135493BF}"/>
                </a:ext>
              </a:extLst>
            </p:cNvPr>
            <p:cNvSpPr/>
            <p:nvPr/>
          </p:nvSpPr>
          <p:spPr>
            <a:xfrm>
              <a:off x="4872094" y="2379026"/>
              <a:ext cx="559111" cy="55911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941908C-032E-7149-B7B3-08DF8F221B94}"/>
                </a:ext>
              </a:extLst>
            </p:cNvPr>
            <p:cNvSpPr/>
            <p:nvPr/>
          </p:nvSpPr>
          <p:spPr>
            <a:xfrm rot="1815831">
              <a:off x="4595455" y="2862849"/>
              <a:ext cx="559111" cy="55911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C08DA7DC-F07B-1C4F-8441-CBB97F7CFC29}"/>
                </a:ext>
              </a:extLst>
            </p:cNvPr>
            <p:cNvSpPr/>
            <p:nvPr/>
          </p:nvSpPr>
          <p:spPr>
            <a:xfrm rot="19817032">
              <a:off x="5154566" y="2863278"/>
              <a:ext cx="559111" cy="55911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Up Arrow 59">
              <a:extLst>
                <a:ext uri="{FF2B5EF4-FFF2-40B4-BE49-F238E27FC236}">
                  <a16:creationId xmlns:a16="http://schemas.microsoft.com/office/drawing/2014/main" id="{D7086129-2844-2741-893E-95A5DAF1B0CB}"/>
                </a:ext>
              </a:extLst>
            </p:cNvPr>
            <p:cNvSpPr/>
            <p:nvPr/>
          </p:nvSpPr>
          <p:spPr>
            <a:xfrm>
              <a:off x="5026596" y="2413386"/>
              <a:ext cx="279264" cy="468770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Up Arrow 60">
              <a:extLst>
                <a:ext uri="{FF2B5EF4-FFF2-40B4-BE49-F238E27FC236}">
                  <a16:creationId xmlns:a16="http://schemas.microsoft.com/office/drawing/2014/main" id="{5BA8B0F7-4884-9244-BDA8-655EA0A462BB}"/>
                </a:ext>
              </a:extLst>
            </p:cNvPr>
            <p:cNvSpPr/>
            <p:nvPr/>
          </p:nvSpPr>
          <p:spPr>
            <a:xfrm rot="19820759">
              <a:off x="5311090" y="2897209"/>
              <a:ext cx="279264" cy="468770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Up Arrow 61">
              <a:extLst>
                <a:ext uri="{FF2B5EF4-FFF2-40B4-BE49-F238E27FC236}">
                  <a16:creationId xmlns:a16="http://schemas.microsoft.com/office/drawing/2014/main" id="{F4521101-89B2-614D-8242-4C32149EFEFD}"/>
                </a:ext>
              </a:extLst>
            </p:cNvPr>
            <p:cNvSpPr/>
            <p:nvPr/>
          </p:nvSpPr>
          <p:spPr>
            <a:xfrm rot="1818982">
              <a:off x="4739487" y="2897209"/>
              <a:ext cx="279264" cy="468770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EB1F850-7AB4-AC41-8AE7-7685F172815E}"/>
              </a:ext>
            </a:extLst>
          </p:cNvPr>
          <p:cNvGrpSpPr/>
          <p:nvPr/>
        </p:nvGrpSpPr>
        <p:grpSpPr>
          <a:xfrm>
            <a:off x="6711789" y="1962048"/>
            <a:ext cx="1754205" cy="1636771"/>
            <a:chOff x="6643717" y="2341167"/>
            <a:chExt cx="1118222" cy="1043363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6A8EB35-7315-A843-967E-446517C44F25}"/>
                </a:ext>
              </a:extLst>
            </p:cNvPr>
            <p:cNvSpPr/>
            <p:nvPr/>
          </p:nvSpPr>
          <p:spPr>
            <a:xfrm>
              <a:off x="6920356" y="2341167"/>
              <a:ext cx="559111" cy="55911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F2E63C4-FF8C-5447-AECF-BA1F6AB75B00}"/>
                </a:ext>
              </a:extLst>
            </p:cNvPr>
            <p:cNvSpPr/>
            <p:nvPr/>
          </p:nvSpPr>
          <p:spPr>
            <a:xfrm rot="9019247">
              <a:off x="6643717" y="2824990"/>
              <a:ext cx="559111" cy="55911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C04710B6-230B-6C46-A8A3-8585136B784B}"/>
                </a:ext>
              </a:extLst>
            </p:cNvPr>
            <p:cNvSpPr/>
            <p:nvPr/>
          </p:nvSpPr>
          <p:spPr>
            <a:xfrm rot="12615382">
              <a:off x="7202828" y="2825419"/>
              <a:ext cx="559111" cy="55911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225B5B2A-435F-C044-896A-8FBF9119F130}"/>
                </a:ext>
              </a:extLst>
            </p:cNvPr>
            <p:cNvCxnSpPr/>
            <p:nvPr/>
          </p:nvCxnSpPr>
          <p:spPr>
            <a:xfrm rot="9019247">
              <a:off x="6643717" y="3104545"/>
              <a:ext cx="55911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58366FE-1C8B-E149-97AC-0BE2FB378E4F}"/>
                </a:ext>
              </a:extLst>
            </p:cNvPr>
            <p:cNvCxnSpPr/>
            <p:nvPr/>
          </p:nvCxnSpPr>
          <p:spPr>
            <a:xfrm rot="12615382">
              <a:off x="7202828" y="3104975"/>
              <a:ext cx="55911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390A9A2-022D-A349-A278-277F9505FFEE}"/>
                </a:ext>
              </a:extLst>
            </p:cNvPr>
            <p:cNvSpPr/>
            <p:nvPr/>
          </p:nvSpPr>
          <p:spPr>
            <a:xfrm>
              <a:off x="6920356" y="2341167"/>
              <a:ext cx="559111" cy="55911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16720FD-BCB9-5045-80D6-802CD11D0E52}"/>
                </a:ext>
              </a:extLst>
            </p:cNvPr>
            <p:cNvSpPr/>
            <p:nvPr/>
          </p:nvSpPr>
          <p:spPr>
            <a:xfrm rot="9019247">
              <a:off x="6643717" y="2824990"/>
              <a:ext cx="559111" cy="55911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3AB0AF0-5220-9C46-B7AE-D66DA75FA3E5}"/>
                </a:ext>
              </a:extLst>
            </p:cNvPr>
            <p:cNvSpPr/>
            <p:nvPr/>
          </p:nvSpPr>
          <p:spPr>
            <a:xfrm rot="12615382">
              <a:off x="7202828" y="2825419"/>
              <a:ext cx="559111" cy="55911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Up Arrow 62">
              <a:extLst>
                <a:ext uri="{FF2B5EF4-FFF2-40B4-BE49-F238E27FC236}">
                  <a16:creationId xmlns:a16="http://schemas.microsoft.com/office/drawing/2014/main" id="{3E810483-48C4-5149-9846-8A15872F820A}"/>
                </a:ext>
              </a:extLst>
            </p:cNvPr>
            <p:cNvSpPr/>
            <p:nvPr/>
          </p:nvSpPr>
          <p:spPr>
            <a:xfrm rot="18035196">
              <a:off x="7349420" y="2882434"/>
              <a:ext cx="279264" cy="468770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Up Arrow 63">
              <a:extLst>
                <a:ext uri="{FF2B5EF4-FFF2-40B4-BE49-F238E27FC236}">
                  <a16:creationId xmlns:a16="http://schemas.microsoft.com/office/drawing/2014/main" id="{635F94BB-C29A-F643-91D3-2CA1328F6694}"/>
                </a:ext>
              </a:extLst>
            </p:cNvPr>
            <p:cNvSpPr/>
            <p:nvPr/>
          </p:nvSpPr>
          <p:spPr>
            <a:xfrm rot="14406271">
              <a:off x="6777817" y="2882434"/>
              <a:ext cx="279264" cy="468770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492676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3A998-DC1C-574E-9668-C87CD15E8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Plasmon Spectrum of Hexagonally Packed Nanoclusters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C3CEE-89FF-B147-8497-AE1A1A7B6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0FFBCE-97C5-AF40-B6F8-B4A5B9BD1B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3" t="33034" r="83" b="34538"/>
          <a:stretch/>
        </p:blipFill>
        <p:spPr>
          <a:xfrm>
            <a:off x="207170" y="2570972"/>
            <a:ext cx="11758202" cy="301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92697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3A998-DC1C-574E-9668-C87CD15E8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Plasmon Spectrum of Hexagonally Packed Nanoclusters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C3CEE-89FF-B147-8497-AE1A1A7B6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0FFBCE-97C5-AF40-B6F8-B4A5B9BD1B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83" t="67759" r="83" b="-187"/>
          <a:stretch/>
        </p:blipFill>
        <p:spPr>
          <a:xfrm>
            <a:off x="207170" y="2570972"/>
            <a:ext cx="11758202" cy="301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7123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size-dependence of magnetic plasmon energetics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4FB94D-D99A-7745-841E-C00443D66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304" b="34498"/>
          <a:stretch/>
        </p:blipFill>
        <p:spPr>
          <a:xfrm>
            <a:off x="1165999" y="2300287"/>
            <a:ext cx="9860002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1666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size-dependence of magnetic plasmon energetics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4FB94D-D99A-7745-841E-C00443D66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013" b="789"/>
          <a:stretch/>
        </p:blipFill>
        <p:spPr>
          <a:xfrm>
            <a:off x="1165999" y="2300287"/>
            <a:ext cx="9860002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0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</a:t>
            </a:r>
            <a:r>
              <a:rPr lang="en-US" dirty="0" err="1"/>
              <a:t>nanophotonics</a:t>
            </a:r>
            <a:r>
              <a:rPr lang="en-US" dirty="0"/>
              <a:t>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arts!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1872B0-B8F9-F14C-8644-38C1AEA27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0" y="1600200"/>
            <a:ext cx="4317640" cy="4756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946577-5DAF-084F-B67E-B006B3AADB86}"/>
              </a:ext>
            </a:extLst>
          </p:cNvPr>
          <p:cNvSpPr txBox="1"/>
          <p:nvPr/>
        </p:nvSpPr>
        <p:spPr>
          <a:xfrm>
            <a:off x="2570313" y="6491287"/>
            <a:ext cx="4790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Ruivo</a:t>
            </a:r>
            <a:r>
              <a:rPr lang="en-US" dirty="0"/>
              <a:t>, A.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Journal of Cultural Heritage</a:t>
            </a:r>
            <a:r>
              <a:rPr lang="en-US" dirty="0"/>
              <a:t>. 2008.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8E2E73-C3EC-7C46-A051-DB569BFEE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900" y="2473324"/>
            <a:ext cx="4030035" cy="30099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4AB0BF-8A7E-E54E-8F06-D90BC92135E2}"/>
              </a:ext>
            </a:extLst>
          </p:cNvPr>
          <p:cNvSpPr txBox="1"/>
          <p:nvPr/>
        </p:nvSpPr>
        <p:spPr>
          <a:xfrm>
            <a:off x="7847442" y="6495018"/>
            <a:ext cx="3752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Duncan, K. A.,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J. Chem. Ed.</a:t>
            </a:r>
            <a:r>
              <a:rPr lang="en-US" dirty="0"/>
              <a:t> 2010.</a:t>
            </a:r>
          </a:p>
        </p:txBody>
      </p:sp>
    </p:spTree>
    <p:extLst>
      <p:ext uri="{BB962C8B-B14F-4D97-AF65-F5344CB8AC3E}">
        <p14:creationId xmlns:p14="http://schemas.microsoft.com/office/powerpoint/2010/main" val="90158703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know the </a:t>
            </a:r>
            <a:r>
              <a:rPr lang="en-US" dirty="0" err="1"/>
              <a:t>quasistatic</a:t>
            </a:r>
            <a:r>
              <a:rPr lang="en-US" dirty="0"/>
              <a:t> model doesn’t work at large sizes: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149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124069"/>
            <a:ext cx="10058400" cy="423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9726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retarded model predicts multiple spectral switches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922" y="1690688"/>
            <a:ext cx="5770155" cy="482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55618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Oscillations in spacing calculations are due largely to the exponential term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442272"/>
            <a:ext cx="10058400" cy="391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04068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Realistically tunable variable: </a:t>
            </a:r>
            <a:r>
              <a:rPr lang="en-US" dirty="0" err="1"/>
              <a:t>interparticle</a:t>
            </a:r>
            <a:r>
              <a:rPr lang="en-US" dirty="0"/>
              <a:t> 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403" y="2282071"/>
            <a:ext cx="2524594" cy="2006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860550"/>
            <a:ext cx="3035300" cy="2844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22042" y="4972050"/>
            <a:ext cx="2649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Urban, M.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JACS </a:t>
            </a:r>
            <a:r>
              <a:rPr lang="en-US" dirty="0"/>
              <a:t>2016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4720" y="4972050"/>
            <a:ext cx="3298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Tan, S.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Nat. Nanotech.</a:t>
            </a:r>
            <a:r>
              <a:rPr lang="en-US" dirty="0"/>
              <a:t> 2011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510204" y="4972050"/>
            <a:ext cx="2423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Qian,Z</a:t>
            </a:r>
            <a:r>
              <a:rPr lang="en-US" dirty="0"/>
              <a:t>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JACS</a:t>
            </a:r>
            <a:r>
              <a:rPr lang="en-US" dirty="0"/>
              <a:t> 2017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700" y="2282071"/>
            <a:ext cx="4940300" cy="200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43685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Spacing: 2-mer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32" b="68333"/>
          <a:stretch/>
        </p:blipFill>
        <p:spPr>
          <a:xfrm>
            <a:off x="838200" y="1935163"/>
            <a:ext cx="5118100" cy="41767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00" y="517525"/>
            <a:ext cx="307497" cy="30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00" y="822325"/>
            <a:ext cx="307497" cy="30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497" y="974725"/>
            <a:ext cx="307497" cy="304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497" y="365125"/>
            <a:ext cx="307497" cy="304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0" y="517525"/>
            <a:ext cx="307497" cy="30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0" y="822325"/>
            <a:ext cx="307497" cy="30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97" y="974725"/>
            <a:ext cx="307497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97" y="365125"/>
            <a:ext cx="307497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17525"/>
            <a:ext cx="307497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822325"/>
            <a:ext cx="307497" cy="304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537252" y="5592417"/>
            <a:ext cx="4174435" cy="424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19" y="5696502"/>
            <a:ext cx="190500" cy="2159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588602" y="5483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01729" y="54836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1754220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Spacing: </a:t>
            </a:r>
            <a:r>
              <a:rPr lang="en-US" dirty="0" err="1"/>
              <a:t>Twomer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1" t="3044" r="49946" b="92045"/>
          <a:stretch/>
        </p:blipFill>
        <p:spPr>
          <a:xfrm>
            <a:off x="6477000" y="3063858"/>
            <a:ext cx="6123764" cy="16351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32" b="68333"/>
          <a:stretch/>
        </p:blipFill>
        <p:spPr>
          <a:xfrm>
            <a:off x="838200" y="1935163"/>
            <a:ext cx="5118100" cy="4176712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3543300" y="2413000"/>
            <a:ext cx="2171700" cy="35560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6438900" y="3500428"/>
            <a:ext cx="5753100" cy="779472"/>
          </a:xfrm>
          <a:prstGeom prst="frame">
            <a:avLst>
              <a:gd name="adj1" fmla="val 435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683250" y="2441971"/>
            <a:ext cx="6508750" cy="1058457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543300" y="2768600"/>
            <a:ext cx="2895600" cy="151130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905750" y="4329667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Tiny splitting! (&lt; .01 eV)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00" y="517525"/>
            <a:ext cx="307497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00" y="822325"/>
            <a:ext cx="307497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497" y="974725"/>
            <a:ext cx="307497" cy="304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497" y="365125"/>
            <a:ext cx="307497" cy="30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0" y="517525"/>
            <a:ext cx="307497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0" y="822325"/>
            <a:ext cx="307497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97" y="974725"/>
            <a:ext cx="307497" cy="304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97" y="365125"/>
            <a:ext cx="307497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17525"/>
            <a:ext cx="307497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822325"/>
            <a:ext cx="307497" cy="3048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537252" y="5592417"/>
            <a:ext cx="4174435" cy="424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19" y="5696502"/>
            <a:ext cx="190500" cy="2159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588602" y="5483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01729" y="54836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76635135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Spacing: </a:t>
            </a:r>
            <a:r>
              <a:rPr lang="en-US" dirty="0" err="1"/>
              <a:t>Twomer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9" b="68333"/>
          <a:stretch/>
        </p:blipFill>
        <p:spPr>
          <a:xfrm>
            <a:off x="838200" y="1935163"/>
            <a:ext cx="10020300" cy="41767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00" y="517525"/>
            <a:ext cx="307497" cy="30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00" y="822325"/>
            <a:ext cx="307497" cy="30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497" y="974725"/>
            <a:ext cx="307497" cy="30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497" y="365125"/>
            <a:ext cx="307497" cy="304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0" y="517525"/>
            <a:ext cx="307497" cy="304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0" y="822325"/>
            <a:ext cx="307497" cy="30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97" y="974725"/>
            <a:ext cx="307497" cy="30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97" y="365125"/>
            <a:ext cx="307497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17525"/>
            <a:ext cx="307497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822325"/>
            <a:ext cx="307497" cy="3048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537252" y="5592417"/>
            <a:ext cx="4174435" cy="424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666574" y="5600630"/>
            <a:ext cx="4174435" cy="424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19" y="5696502"/>
            <a:ext cx="190500" cy="2159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640" y="5693362"/>
            <a:ext cx="190500" cy="215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88602" y="5483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01729" y="54836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10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35148" y="54893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448275" y="54893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1962071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Spacing: </a:t>
            </a:r>
            <a:r>
              <a:rPr lang="en-US" dirty="0" err="1"/>
              <a:t>Twomer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87" r="19" b="68333"/>
          <a:stretch/>
        </p:blipFill>
        <p:spPr>
          <a:xfrm>
            <a:off x="5918200" y="1935163"/>
            <a:ext cx="4940300" cy="4176712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>
          <a:xfrm>
            <a:off x="8547100" y="2480856"/>
            <a:ext cx="2171700" cy="355600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325031" y="2615202"/>
            <a:ext cx="5842001" cy="991197"/>
          </a:xfrm>
          <a:prstGeom prst="frame">
            <a:avLst>
              <a:gd name="adj1" fmla="val 435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167032" y="2480856"/>
            <a:ext cx="2380067" cy="134346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6167032" y="2836456"/>
            <a:ext cx="2380067" cy="769943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45" t="4137" r="1413" b="91605"/>
          <a:stretch/>
        </p:blipFill>
        <p:spPr>
          <a:xfrm>
            <a:off x="373468" y="2463191"/>
            <a:ext cx="5793565" cy="150694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60550" y="3646424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Bigger splitting! (.01 - .1 eV)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00" y="517525"/>
            <a:ext cx="307497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800" y="822325"/>
            <a:ext cx="307497" cy="304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497" y="974725"/>
            <a:ext cx="307497" cy="30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497" y="365125"/>
            <a:ext cx="307497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0" y="517525"/>
            <a:ext cx="307497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800" y="822325"/>
            <a:ext cx="307497" cy="304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97" y="974725"/>
            <a:ext cx="307497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497" y="365125"/>
            <a:ext cx="307497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17525"/>
            <a:ext cx="307497" cy="30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822325"/>
            <a:ext cx="307497" cy="3048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6666574" y="5600630"/>
            <a:ext cx="4174435" cy="424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640" y="5693362"/>
            <a:ext cx="190500" cy="2159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735148" y="54893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448275" y="54893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10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781" y="5970984"/>
            <a:ext cx="6922438" cy="770731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8696640" y="6024700"/>
            <a:ext cx="982937" cy="51979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45004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Length Scales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30914"/>
            <a:ext cx="10515600" cy="40254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65" y="4878644"/>
            <a:ext cx="2099544" cy="6612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460" y="4269044"/>
            <a:ext cx="307497" cy="304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460" y="4573844"/>
            <a:ext cx="307497" cy="304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157" y="4726244"/>
            <a:ext cx="307497" cy="304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157" y="4116644"/>
            <a:ext cx="307497" cy="304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460" y="4269044"/>
            <a:ext cx="307497" cy="30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460" y="4573844"/>
            <a:ext cx="307497" cy="30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157" y="4726244"/>
            <a:ext cx="307497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157" y="4116644"/>
            <a:ext cx="307497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460" y="4269044"/>
            <a:ext cx="307497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460" y="4573844"/>
            <a:ext cx="307497" cy="3048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9613657" y="4421444"/>
            <a:ext cx="1016552" cy="304800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18457" y="3108960"/>
            <a:ext cx="391886" cy="2272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Length (nm)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058839" y="3108959"/>
            <a:ext cx="391886" cy="2272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Length (nm)</a:t>
            </a:r>
          </a:p>
        </p:txBody>
      </p:sp>
    </p:spTree>
    <p:extLst>
      <p:ext uri="{BB962C8B-B14F-4D97-AF65-F5344CB8AC3E}">
        <p14:creationId xmlns:p14="http://schemas.microsoft.com/office/powerpoint/2010/main" val="349166716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12026" cy="4351338"/>
          </a:xfrm>
        </p:spPr>
        <p:txBody>
          <a:bodyPr/>
          <a:lstStyle/>
          <a:p>
            <a:r>
              <a:rPr lang="en-US" dirty="0"/>
              <a:t>Magnetic </a:t>
            </a:r>
            <a:r>
              <a:rPr lang="en-US" dirty="0" err="1"/>
              <a:t>plasmons</a:t>
            </a:r>
            <a:r>
              <a:rPr lang="en-US" dirty="0"/>
              <a:t> exhibit tunable spectral ordering</a:t>
            </a:r>
          </a:p>
          <a:p>
            <a:r>
              <a:rPr lang="en-US" dirty="0"/>
              <a:t>This effect is more pronounced for oligomers with larger constituent particles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87" r="19" b="68333"/>
          <a:stretch/>
        </p:blipFill>
        <p:spPr>
          <a:xfrm>
            <a:off x="5918200" y="1935163"/>
            <a:ext cx="4940300" cy="417671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666574" y="5600630"/>
            <a:ext cx="4174435" cy="424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640" y="5693362"/>
            <a:ext cx="190500" cy="2159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35148" y="54893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448275" y="54893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in Modern Roman 10" charset="0"/>
                <a:ea typeface="Latin Modern Roman 10" charset="0"/>
                <a:cs typeface="Latin Modern Roman 10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21677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Past and present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S. C. </a:t>
            </a:r>
            <a:r>
              <a:rPr lang="en-US" dirty="0" err="1"/>
              <a:t>Quillin</a:t>
            </a:r>
            <a:r>
              <a:rPr lang="en-US" dirty="0"/>
              <a:t>, C. </a:t>
            </a:r>
            <a:r>
              <a:rPr lang="en-US" dirty="0" err="1"/>
              <a:t>Cherqui</a:t>
            </a:r>
            <a:r>
              <a:rPr lang="en-US" dirty="0"/>
              <a:t>, </a:t>
            </a:r>
            <a:r>
              <a:rPr lang="en-US" b="1" dirty="0"/>
              <a:t>N. P. </a:t>
            </a:r>
            <a:r>
              <a:rPr lang="en-US" b="1" dirty="0" err="1"/>
              <a:t>Montoni</a:t>
            </a:r>
            <a:r>
              <a:rPr lang="en-US" dirty="0"/>
              <a:t>, G. Li, J. P. Camden, and D. J. </a:t>
            </a:r>
            <a:r>
              <a:rPr lang="en-US" dirty="0" err="1"/>
              <a:t>Masiello</a:t>
            </a:r>
            <a:r>
              <a:rPr lang="en-US" dirty="0"/>
              <a:t>. “Imaging Plasmon Hybridization in Metal Nanoparticle Aggregates Using Electron Energy-Loss Spectroscopy.” </a:t>
            </a:r>
            <a:r>
              <a:rPr lang="en-US" i="1" dirty="0"/>
              <a:t>J. Phys. Chem. C</a:t>
            </a:r>
            <a:r>
              <a:rPr lang="en-US" dirty="0"/>
              <a:t>, 2016.</a:t>
            </a:r>
          </a:p>
          <a:p>
            <a:r>
              <a:rPr lang="en-US" dirty="0"/>
              <a:t>S. Griffin, </a:t>
            </a:r>
            <a:r>
              <a:rPr lang="en-US" b="1" dirty="0"/>
              <a:t>N. P. </a:t>
            </a:r>
            <a:r>
              <a:rPr lang="en-US" b="1" dirty="0" err="1"/>
              <a:t>Montoni</a:t>
            </a:r>
            <a:r>
              <a:rPr lang="en-US" dirty="0"/>
              <a:t>, G. Li, P. J. </a:t>
            </a:r>
            <a:r>
              <a:rPr lang="en-US" dirty="0" err="1"/>
              <a:t>Straney</a:t>
            </a:r>
            <a:r>
              <a:rPr lang="en-US" dirty="0"/>
              <a:t>, J. E. Millstone, D. J. </a:t>
            </a:r>
            <a:r>
              <a:rPr lang="en-US" dirty="0" err="1"/>
              <a:t>Masiello</a:t>
            </a:r>
            <a:r>
              <a:rPr lang="en-US" dirty="0"/>
              <a:t>, and J. P. Camden. “Imaging Energy Transfer in Pt-Decorated Au </a:t>
            </a:r>
            <a:r>
              <a:rPr lang="en-US" dirty="0" err="1"/>
              <a:t>Nanoprisms</a:t>
            </a:r>
            <a:r>
              <a:rPr lang="en-US" dirty="0"/>
              <a:t> via Electron Energy-Loss Spectroscopy.” </a:t>
            </a:r>
            <a:r>
              <a:rPr lang="en-US" i="1" dirty="0"/>
              <a:t>J. Phys. Chem. Lett.,</a:t>
            </a:r>
            <a:r>
              <a:rPr lang="en-US" dirty="0"/>
              <a:t> 2016.</a:t>
            </a:r>
          </a:p>
          <a:p>
            <a:r>
              <a:rPr lang="en-US" dirty="0"/>
              <a:t>C. </a:t>
            </a:r>
            <a:r>
              <a:rPr lang="en-US" dirty="0" err="1"/>
              <a:t>Cherqui</a:t>
            </a:r>
            <a:r>
              <a:rPr lang="en-US" dirty="0"/>
              <a:t>, Y. Wu, G. Li, S. C. </a:t>
            </a:r>
            <a:r>
              <a:rPr lang="en-US" dirty="0" err="1"/>
              <a:t>Quillin</a:t>
            </a:r>
            <a:r>
              <a:rPr lang="en-US" dirty="0"/>
              <a:t>, J. A. </a:t>
            </a:r>
            <a:r>
              <a:rPr lang="en-US" dirty="0" err="1"/>
              <a:t>Busche</a:t>
            </a:r>
            <a:r>
              <a:rPr lang="en-US" dirty="0"/>
              <a:t>, N. Thakkar, C. West, </a:t>
            </a:r>
            <a:r>
              <a:rPr lang="en-US" b="1" dirty="0"/>
              <a:t>N. P. </a:t>
            </a:r>
            <a:r>
              <a:rPr lang="en-US" b="1" dirty="0" err="1"/>
              <a:t>Montoni</a:t>
            </a:r>
            <a:r>
              <a:rPr lang="en-US" dirty="0"/>
              <a:t>, P. D. Rack, J. P. Camden, and D. J. </a:t>
            </a:r>
            <a:r>
              <a:rPr lang="en-US" dirty="0" err="1"/>
              <a:t>Masiello</a:t>
            </a:r>
            <a:r>
              <a:rPr lang="en-US" dirty="0"/>
              <a:t>. “STEM/EELS Imaging of Magnetic Hybridization in Symmetric and Symmetry-Broken Plasmon Oligomer Dimers and All-Magnetic </a:t>
            </a:r>
            <a:r>
              <a:rPr lang="en-US" dirty="0" err="1"/>
              <a:t>Fano</a:t>
            </a:r>
            <a:r>
              <a:rPr lang="en-US" dirty="0"/>
              <a:t> Interference.” </a:t>
            </a:r>
            <a:r>
              <a:rPr lang="en-US" i="1" dirty="0"/>
              <a:t>Nano Lett.</a:t>
            </a:r>
            <a:r>
              <a:rPr lang="en-US" dirty="0"/>
              <a:t> 2016.</a:t>
            </a:r>
          </a:p>
          <a:p>
            <a:r>
              <a:rPr lang="en-US" dirty="0"/>
              <a:t>N. Thakkar, </a:t>
            </a:r>
            <a:r>
              <a:rPr lang="en-US" b="1" dirty="0"/>
              <a:t>N. P. </a:t>
            </a:r>
            <a:r>
              <a:rPr lang="en-US" b="1" dirty="0" err="1"/>
              <a:t>Montoni</a:t>
            </a:r>
            <a:r>
              <a:rPr lang="en-US" dirty="0"/>
              <a:t>, C. </a:t>
            </a:r>
            <a:r>
              <a:rPr lang="en-US" dirty="0" err="1"/>
              <a:t>Cherqui</a:t>
            </a:r>
            <a:r>
              <a:rPr lang="en-US" dirty="0"/>
              <a:t>, and D. J. </a:t>
            </a:r>
            <a:r>
              <a:rPr lang="en-US" dirty="0" err="1"/>
              <a:t>Masiello</a:t>
            </a:r>
            <a:r>
              <a:rPr lang="en-US" dirty="0"/>
              <a:t>. “Quantum Plasmon Resonances in Active Environments.” </a:t>
            </a:r>
            <a:r>
              <a:rPr lang="en-US" i="1" dirty="0"/>
              <a:t>Phys. Rev. B</a:t>
            </a:r>
            <a:r>
              <a:rPr lang="en-US" dirty="0"/>
              <a:t> 2018.</a:t>
            </a:r>
          </a:p>
          <a:p>
            <a:r>
              <a:rPr lang="en-US" b="1" dirty="0"/>
              <a:t>N. P. </a:t>
            </a:r>
            <a:r>
              <a:rPr lang="en-US" b="1" dirty="0" err="1"/>
              <a:t>Montoni</a:t>
            </a:r>
            <a:r>
              <a:rPr lang="en-US" dirty="0"/>
              <a:t>, S. C. </a:t>
            </a:r>
            <a:r>
              <a:rPr lang="en-US" dirty="0" err="1"/>
              <a:t>Quillin</a:t>
            </a:r>
            <a:r>
              <a:rPr lang="en-US" dirty="0"/>
              <a:t>, C. </a:t>
            </a:r>
            <a:r>
              <a:rPr lang="en-US" dirty="0" err="1"/>
              <a:t>Cherqui</a:t>
            </a:r>
            <a:r>
              <a:rPr lang="en-US" dirty="0"/>
              <a:t>, and D. J. </a:t>
            </a:r>
            <a:r>
              <a:rPr lang="en-US" dirty="0" err="1"/>
              <a:t>Masiello</a:t>
            </a:r>
            <a:r>
              <a:rPr lang="en-US" dirty="0"/>
              <a:t>. “Magnetic Effects in Metal Nanoparticle Arrays.” </a:t>
            </a:r>
            <a:r>
              <a:rPr lang="en-US" i="1" dirty="0"/>
              <a:t>ACS Photonics</a:t>
            </a:r>
            <a:r>
              <a:rPr lang="en-US" dirty="0"/>
              <a:t>, ASAP.</a:t>
            </a:r>
          </a:p>
          <a:p>
            <a:r>
              <a:rPr lang="en-US" b="1" dirty="0"/>
              <a:t>N. P. </a:t>
            </a:r>
            <a:r>
              <a:rPr lang="en-US" b="1" dirty="0" err="1"/>
              <a:t>Montoni</a:t>
            </a:r>
            <a:r>
              <a:rPr lang="en-US" dirty="0"/>
              <a:t>, C. A. West, J. A. </a:t>
            </a:r>
            <a:r>
              <a:rPr lang="en-US" dirty="0" err="1"/>
              <a:t>Busche</a:t>
            </a:r>
            <a:r>
              <a:rPr lang="en-US" dirty="0"/>
              <a:t>, P. D. Rack, G. </a:t>
            </a:r>
            <a:r>
              <a:rPr lang="en-US" dirty="0" err="1"/>
              <a:t>Duscher</a:t>
            </a:r>
            <a:r>
              <a:rPr lang="en-US" dirty="0"/>
              <a:t>, and D. J. </a:t>
            </a:r>
            <a:r>
              <a:rPr lang="en-US" dirty="0" err="1"/>
              <a:t>Masiello</a:t>
            </a:r>
            <a:r>
              <a:rPr lang="en-US" dirty="0"/>
              <a:t>. “Stimulated Electron Energy-Loss Spectroscopy.” </a:t>
            </a:r>
            <a:r>
              <a:rPr lang="en-US" i="1" dirty="0"/>
              <a:t>In preparation</a:t>
            </a:r>
            <a:r>
              <a:rPr lang="en-US" dirty="0"/>
              <a:t>, 2018.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</a:t>
            </a:fld>
            <a:endParaRPr lang="en-US"/>
          </a:p>
        </p:txBody>
      </p:sp>
      <p:sp>
        <p:nvSpPr>
          <p:cNvPr id="6" name="Frame 5"/>
          <p:cNvSpPr/>
          <p:nvPr/>
        </p:nvSpPr>
        <p:spPr>
          <a:xfrm>
            <a:off x="903515" y="2508068"/>
            <a:ext cx="10709366" cy="87521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899159" y="4794069"/>
            <a:ext cx="10709366" cy="66620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98862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 Mode Wavelength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159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5978"/>
            <a:ext cx="5589104" cy="46027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052" y="2244103"/>
            <a:ext cx="3225800" cy="101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384" y="4329735"/>
            <a:ext cx="307497" cy="30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384" y="4634535"/>
            <a:ext cx="307497" cy="30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81" y="4786935"/>
            <a:ext cx="307497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81" y="4177335"/>
            <a:ext cx="307497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384" y="4329735"/>
            <a:ext cx="307497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384" y="4634535"/>
            <a:ext cx="307497" cy="304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081" y="4786935"/>
            <a:ext cx="307497" cy="30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081" y="4177335"/>
            <a:ext cx="307497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384" y="4329735"/>
            <a:ext cx="307497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384" y="4634535"/>
            <a:ext cx="307497" cy="30480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8490581" y="4482135"/>
            <a:ext cx="1016552" cy="304800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575074" y="3813518"/>
            <a:ext cx="1436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Longest Distance</a:t>
            </a:r>
          </a:p>
        </p:txBody>
      </p:sp>
      <p:sp>
        <p:nvSpPr>
          <p:cNvPr id="3" name="Rectangle 2"/>
          <p:cNvSpPr/>
          <p:nvPr/>
        </p:nvSpPr>
        <p:spPr>
          <a:xfrm>
            <a:off x="718457" y="3260103"/>
            <a:ext cx="391886" cy="1938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Length (nm)</a:t>
            </a:r>
          </a:p>
        </p:txBody>
      </p:sp>
    </p:spTree>
    <p:extLst>
      <p:ext uri="{BB962C8B-B14F-4D97-AF65-F5344CB8AC3E}">
        <p14:creationId xmlns:p14="http://schemas.microsoft.com/office/powerpoint/2010/main" val="404556184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 Mode Wavelength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160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5978"/>
            <a:ext cx="5589104" cy="46027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052" y="2244103"/>
            <a:ext cx="3225800" cy="101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384" y="4329735"/>
            <a:ext cx="307497" cy="304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384" y="4634535"/>
            <a:ext cx="307497" cy="304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81" y="4786935"/>
            <a:ext cx="307497" cy="304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081" y="4177335"/>
            <a:ext cx="307497" cy="30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384" y="4329735"/>
            <a:ext cx="307497" cy="30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384" y="4634535"/>
            <a:ext cx="307497" cy="304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081" y="4786935"/>
            <a:ext cx="307497" cy="304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081" y="4177335"/>
            <a:ext cx="307497" cy="304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384" y="4329735"/>
            <a:ext cx="307497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384" y="4634535"/>
            <a:ext cx="307497" cy="30480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8490581" y="4482135"/>
            <a:ext cx="1016552" cy="304800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575074" y="3813518"/>
            <a:ext cx="1436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Longest Distance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2690191" y="2385391"/>
            <a:ext cx="0" cy="3723861"/>
          </a:xfrm>
          <a:prstGeom prst="line">
            <a:avLst/>
          </a:prstGeom>
          <a:ln w="57150">
            <a:solidFill>
              <a:srgbClr val="7030A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757126" y="5415199"/>
            <a:ext cx="3790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Retardation effects become important for this array when it is around ¼ </a:t>
            </a:r>
            <a:r>
              <a:rPr lang="en-US"/>
              <a:t>the wavelength of light!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18457" y="3260103"/>
            <a:ext cx="391886" cy="19389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atin Modern Roman 10" charset="0"/>
                <a:ea typeface="Latin Modern Roman 10" charset="0"/>
                <a:cs typeface="Latin Modern Roman 10" charset="0"/>
              </a:rPr>
              <a:t>Length (nm)</a:t>
            </a:r>
          </a:p>
        </p:txBody>
      </p:sp>
    </p:spTree>
    <p:extLst>
      <p:ext uri="{BB962C8B-B14F-4D97-AF65-F5344CB8AC3E}">
        <p14:creationId xmlns:p14="http://schemas.microsoft.com/office/powerpoint/2010/main" val="81332844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BF95-3F84-6B42-9C6A-E392A348E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Photon-plasmon and electron-plasmon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78A13-684E-6E4B-8CEC-34DA1D0EB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161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94ABB9-FF0E-0543-B11F-8A1FCAC64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252" y="2436544"/>
            <a:ext cx="2700337" cy="267665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A0EE64A-C975-8C49-8DF3-7E61B2AAB72D}"/>
              </a:ext>
            </a:extLst>
          </p:cNvPr>
          <p:cNvGrpSpPr/>
          <p:nvPr/>
        </p:nvGrpSpPr>
        <p:grpSpPr>
          <a:xfrm rot="10800000">
            <a:off x="4549392" y="2548424"/>
            <a:ext cx="2324098" cy="2444356"/>
            <a:chOff x="4977403" y="2071687"/>
            <a:chExt cx="2324098" cy="2444356"/>
          </a:xfrm>
        </p:grpSpPr>
        <p:sp>
          <p:nvSpPr>
            <p:cNvPr id="7" name="Cross 6">
              <a:extLst>
                <a:ext uri="{FF2B5EF4-FFF2-40B4-BE49-F238E27FC236}">
                  <a16:creationId xmlns:a16="http://schemas.microsoft.com/office/drawing/2014/main" id="{AFC2957D-40B8-5D4B-84E4-80C88D6D3C81}"/>
                </a:ext>
              </a:extLst>
            </p:cNvPr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ross 7">
              <a:extLst>
                <a:ext uri="{FF2B5EF4-FFF2-40B4-BE49-F238E27FC236}">
                  <a16:creationId xmlns:a16="http://schemas.microsoft.com/office/drawing/2014/main" id="{7DB4F36C-BEEA-1D4E-AC52-20EE5CB6F2C6}"/>
                </a:ext>
              </a:extLst>
            </p:cNvPr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ross 8">
              <a:extLst>
                <a:ext uri="{FF2B5EF4-FFF2-40B4-BE49-F238E27FC236}">
                  <a16:creationId xmlns:a16="http://schemas.microsoft.com/office/drawing/2014/main" id="{D40B0264-D1C7-4B46-B76F-788E2C395FA9}"/>
                </a:ext>
              </a:extLst>
            </p:cNvPr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>
              <a:extLst>
                <a:ext uri="{FF2B5EF4-FFF2-40B4-BE49-F238E27FC236}">
                  <a16:creationId xmlns:a16="http://schemas.microsoft.com/office/drawing/2014/main" id="{2FA4BDE6-B8B6-6442-852E-0869790FD85F}"/>
                </a:ext>
              </a:extLst>
            </p:cNvPr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>
              <a:extLst>
                <a:ext uri="{FF2B5EF4-FFF2-40B4-BE49-F238E27FC236}">
                  <a16:creationId xmlns:a16="http://schemas.microsoft.com/office/drawing/2014/main" id="{E593DC46-F2BD-5B4F-A2B9-5E454555C5E1}"/>
                </a:ext>
              </a:extLst>
            </p:cNvPr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inus 11">
              <a:extLst>
                <a:ext uri="{FF2B5EF4-FFF2-40B4-BE49-F238E27FC236}">
                  <a16:creationId xmlns:a16="http://schemas.microsoft.com/office/drawing/2014/main" id="{2AB0616A-DA35-494B-8B46-A6FDC8814F8D}"/>
                </a:ext>
              </a:extLst>
            </p:cNvPr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inus 12">
              <a:extLst>
                <a:ext uri="{FF2B5EF4-FFF2-40B4-BE49-F238E27FC236}">
                  <a16:creationId xmlns:a16="http://schemas.microsoft.com/office/drawing/2014/main" id="{D50985A0-E64F-2D4B-9C13-D30E57AA732B}"/>
                </a:ext>
              </a:extLst>
            </p:cNvPr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inus 13">
              <a:extLst>
                <a:ext uri="{FF2B5EF4-FFF2-40B4-BE49-F238E27FC236}">
                  <a16:creationId xmlns:a16="http://schemas.microsoft.com/office/drawing/2014/main" id="{EF6C488E-B734-5941-933C-85529C09410F}"/>
                </a:ext>
              </a:extLst>
            </p:cNvPr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inus 14">
              <a:extLst>
                <a:ext uri="{FF2B5EF4-FFF2-40B4-BE49-F238E27FC236}">
                  <a16:creationId xmlns:a16="http://schemas.microsoft.com/office/drawing/2014/main" id="{A8F12E8E-9FDE-3E45-A441-6479A1A4450D}"/>
                </a:ext>
              </a:extLst>
            </p:cNvPr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inus 15">
              <a:extLst>
                <a:ext uri="{FF2B5EF4-FFF2-40B4-BE49-F238E27FC236}">
                  <a16:creationId xmlns:a16="http://schemas.microsoft.com/office/drawing/2014/main" id="{5492349C-717A-D64D-AAD2-A21FCBFCA917}"/>
                </a:ext>
              </a:extLst>
            </p:cNvPr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Down Arrow 16">
            <a:extLst>
              <a:ext uri="{FF2B5EF4-FFF2-40B4-BE49-F238E27FC236}">
                <a16:creationId xmlns:a16="http://schemas.microsoft.com/office/drawing/2014/main" id="{278384EE-07BA-3049-ACE8-5F1FB90B7237}"/>
              </a:ext>
            </a:extLst>
          </p:cNvPr>
          <p:cNvSpPr/>
          <p:nvPr/>
        </p:nvSpPr>
        <p:spPr>
          <a:xfrm rot="10800000">
            <a:off x="5464391" y="3054404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7867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BF95-3F84-6B42-9C6A-E392A348E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Photon-plasmon and electron-plasmon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78A13-684E-6E4B-8CEC-34DA1D0EB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162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94ABB9-FF0E-0543-B11F-8A1FCAC64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252" y="2436544"/>
            <a:ext cx="2700337" cy="267665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A0EE64A-C975-8C49-8DF3-7E61B2AAB72D}"/>
              </a:ext>
            </a:extLst>
          </p:cNvPr>
          <p:cNvGrpSpPr/>
          <p:nvPr/>
        </p:nvGrpSpPr>
        <p:grpSpPr>
          <a:xfrm rot="10800000">
            <a:off x="4549392" y="2548424"/>
            <a:ext cx="2324098" cy="2444356"/>
            <a:chOff x="4977403" y="2071687"/>
            <a:chExt cx="2324098" cy="2444356"/>
          </a:xfrm>
        </p:grpSpPr>
        <p:sp>
          <p:nvSpPr>
            <p:cNvPr id="7" name="Cross 6">
              <a:extLst>
                <a:ext uri="{FF2B5EF4-FFF2-40B4-BE49-F238E27FC236}">
                  <a16:creationId xmlns:a16="http://schemas.microsoft.com/office/drawing/2014/main" id="{AFC2957D-40B8-5D4B-84E4-80C88D6D3C81}"/>
                </a:ext>
              </a:extLst>
            </p:cNvPr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ross 7">
              <a:extLst>
                <a:ext uri="{FF2B5EF4-FFF2-40B4-BE49-F238E27FC236}">
                  <a16:creationId xmlns:a16="http://schemas.microsoft.com/office/drawing/2014/main" id="{7DB4F36C-BEEA-1D4E-AC52-20EE5CB6F2C6}"/>
                </a:ext>
              </a:extLst>
            </p:cNvPr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ross 8">
              <a:extLst>
                <a:ext uri="{FF2B5EF4-FFF2-40B4-BE49-F238E27FC236}">
                  <a16:creationId xmlns:a16="http://schemas.microsoft.com/office/drawing/2014/main" id="{D40B0264-D1C7-4B46-B76F-788E2C395FA9}"/>
                </a:ext>
              </a:extLst>
            </p:cNvPr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>
              <a:extLst>
                <a:ext uri="{FF2B5EF4-FFF2-40B4-BE49-F238E27FC236}">
                  <a16:creationId xmlns:a16="http://schemas.microsoft.com/office/drawing/2014/main" id="{2FA4BDE6-B8B6-6442-852E-0869790FD85F}"/>
                </a:ext>
              </a:extLst>
            </p:cNvPr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>
              <a:extLst>
                <a:ext uri="{FF2B5EF4-FFF2-40B4-BE49-F238E27FC236}">
                  <a16:creationId xmlns:a16="http://schemas.microsoft.com/office/drawing/2014/main" id="{E593DC46-F2BD-5B4F-A2B9-5E454555C5E1}"/>
                </a:ext>
              </a:extLst>
            </p:cNvPr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inus 11">
              <a:extLst>
                <a:ext uri="{FF2B5EF4-FFF2-40B4-BE49-F238E27FC236}">
                  <a16:creationId xmlns:a16="http://schemas.microsoft.com/office/drawing/2014/main" id="{2AB0616A-DA35-494B-8B46-A6FDC8814F8D}"/>
                </a:ext>
              </a:extLst>
            </p:cNvPr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inus 12">
              <a:extLst>
                <a:ext uri="{FF2B5EF4-FFF2-40B4-BE49-F238E27FC236}">
                  <a16:creationId xmlns:a16="http://schemas.microsoft.com/office/drawing/2014/main" id="{D50985A0-E64F-2D4B-9C13-D30E57AA732B}"/>
                </a:ext>
              </a:extLst>
            </p:cNvPr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inus 13">
              <a:extLst>
                <a:ext uri="{FF2B5EF4-FFF2-40B4-BE49-F238E27FC236}">
                  <a16:creationId xmlns:a16="http://schemas.microsoft.com/office/drawing/2014/main" id="{EF6C488E-B734-5941-933C-85529C09410F}"/>
                </a:ext>
              </a:extLst>
            </p:cNvPr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inus 14">
              <a:extLst>
                <a:ext uri="{FF2B5EF4-FFF2-40B4-BE49-F238E27FC236}">
                  <a16:creationId xmlns:a16="http://schemas.microsoft.com/office/drawing/2014/main" id="{A8F12E8E-9FDE-3E45-A441-6479A1A4450D}"/>
                </a:ext>
              </a:extLst>
            </p:cNvPr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inus 15">
              <a:extLst>
                <a:ext uri="{FF2B5EF4-FFF2-40B4-BE49-F238E27FC236}">
                  <a16:creationId xmlns:a16="http://schemas.microsoft.com/office/drawing/2014/main" id="{5492349C-717A-D64D-AAD2-A21FCBFCA917}"/>
                </a:ext>
              </a:extLst>
            </p:cNvPr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Down Arrow 16">
            <a:extLst>
              <a:ext uri="{FF2B5EF4-FFF2-40B4-BE49-F238E27FC236}">
                <a16:creationId xmlns:a16="http://schemas.microsoft.com/office/drawing/2014/main" id="{278384EE-07BA-3049-ACE8-5F1FB90B7237}"/>
              </a:ext>
            </a:extLst>
          </p:cNvPr>
          <p:cNvSpPr/>
          <p:nvPr/>
        </p:nvSpPr>
        <p:spPr>
          <a:xfrm rot="10800000">
            <a:off x="5464391" y="3054404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ightarrow.pdf">
            <a:extLst>
              <a:ext uri="{FF2B5EF4-FFF2-40B4-BE49-F238E27FC236}">
                <a16:creationId xmlns:a16="http://schemas.microsoft.com/office/drawing/2014/main" id="{F41EA2FA-3208-2E40-A75F-C4789A1C5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92" y="777494"/>
            <a:ext cx="2098644" cy="2969846"/>
          </a:xfrm>
          <a:prstGeom prst="rect">
            <a:avLst/>
          </a:prstGeom>
        </p:spPr>
      </p:pic>
      <p:pic>
        <p:nvPicPr>
          <p:cNvPr id="19" name="Picture 18" descr="lightarrow.pdf">
            <a:extLst>
              <a:ext uri="{FF2B5EF4-FFF2-40B4-BE49-F238E27FC236}">
                <a16:creationId xmlns:a16="http://schemas.microsoft.com/office/drawing/2014/main" id="{1443F387-678B-9541-B0C4-1DEBE0DE2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87" y="1466036"/>
            <a:ext cx="2098644" cy="2969846"/>
          </a:xfrm>
          <a:prstGeom prst="rect">
            <a:avLst/>
          </a:prstGeom>
        </p:spPr>
      </p:pic>
      <p:pic>
        <p:nvPicPr>
          <p:cNvPr id="20" name="Picture 19" descr="lightarrow.pdf">
            <a:extLst>
              <a:ext uri="{FF2B5EF4-FFF2-40B4-BE49-F238E27FC236}">
                <a16:creationId xmlns:a16="http://schemas.microsoft.com/office/drawing/2014/main" id="{8E64C9D3-E177-5E42-869D-D984282C5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81" y="2103057"/>
            <a:ext cx="2098644" cy="2969846"/>
          </a:xfrm>
          <a:prstGeom prst="rect">
            <a:avLst/>
          </a:prstGeom>
        </p:spPr>
      </p:pic>
      <p:pic>
        <p:nvPicPr>
          <p:cNvPr id="21" name="Picture 20" descr="lightarrow.pdf">
            <a:extLst>
              <a:ext uri="{FF2B5EF4-FFF2-40B4-BE49-F238E27FC236}">
                <a16:creationId xmlns:a16="http://schemas.microsoft.com/office/drawing/2014/main" id="{34B58D7D-0249-2A44-B039-2EB3FEAD8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74" y="2804633"/>
            <a:ext cx="2098644" cy="2969846"/>
          </a:xfrm>
          <a:prstGeom prst="rect">
            <a:avLst/>
          </a:prstGeom>
        </p:spPr>
      </p:pic>
      <p:pic>
        <p:nvPicPr>
          <p:cNvPr id="22" name="Picture 21" descr="lightarrow.pdf">
            <a:extLst>
              <a:ext uri="{FF2B5EF4-FFF2-40B4-BE49-F238E27FC236}">
                <a16:creationId xmlns:a16="http://schemas.microsoft.com/office/drawing/2014/main" id="{F4711494-AABE-A145-A28C-35B3C6A26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67" y="3506209"/>
            <a:ext cx="2098644" cy="2969846"/>
          </a:xfrm>
          <a:prstGeom prst="rect">
            <a:avLst/>
          </a:prstGeom>
        </p:spPr>
      </p:pic>
      <p:pic>
        <p:nvPicPr>
          <p:cNvPr id="23" name="Picture 22" descr="lightarrow.pdf">
            <a:extLst>
              <a:ext uri="{FF2B5EF4-FFF2-40B4-BE49-F238E27FC236}">
                <a16:creationId xmlns:a16="http://schemas.microsoft.com/office/drawing/2014/main" id="{5053C93F-49B8-A843-B99E-3E81F1934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60" y="4207785"/>
            <a:ext cx="2098644" cy="2969846"/>
          </a:xfrm>
          <a:prstGeom prst="rect">
            <a:avLst/>
          </a:prstGeom>
        </p:spPr>
      </p:pic>
      <p:pic>
        <p:nvPicPr>
          <p:cNvPr id="24" name="Picture 23" descr="lightarrow.pdf">
            <a:extLst>
              <a:ext uri="{FF2B5EF4-FFF2-40B4-BE49-F238E27FC236}">
                <a16:creationId xmlns:a16="http://schemas.microsoft.com/office/drawing/2014/main" id="{4CE195E3-5B71-7D46-AC6F-1034C0B1D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53" y="4909361"/>
            <a:ext cx="2098644" cy="2969846"/>
          </a:xfrm>
          <a:prstGeom prst="rect">
            <a:avLst/>
          </a:prstGeom>
        </p:spPr>
      </p:pic>
      <p:pic>
        <p:nvPicPr>
          <p:cNvPr id="25" name="Picture 24" descr="lightarrow.pdf">
            <a:extLst>
              <a:ext uri="{FF2B5EF4-FFF2-40B4-BE49-F238E27FC236}">
                <a16:creationId xmlns:a16="http://schemas.microsoft.com/office/drawing/2014/main" id="{534A49AB-3037-8D4F-8891-CCFB24524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7988060" y="777494"/>
            <a:ext cx="2098644" cy="2969846"/>
          </a:xfrm>
          <a:prstGeom prst="rect">
            <a:avLst/>
          </a:prstGeom>
        </p:spPr>
      </p:pic>
      <p:pic>
        <p:nvPicPr>
          <p:cNvPr id="26" name="Picture 25" descr="lightarrow.pdf">
            <a:extLst>
              <a:ext uri="{FF2B5EF4-FFF2-40B4-BE49-F238E27FC236}">
                <a16:creationId xmlns:a16="http://schemas.microsoft.com/office/drawing/2014/main" id="{640321A7-80D6-194D-9F7F-7D2D5FF5C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7988028" y="4207785"/>
            <a:ext cx="2098644" cy="2969846"/>
          </a:xfrm>
          <a:prstGeom prst="rect">
            <a:avLst/>
          </a:prstGeom>
        </p:spPr>
      </p:pic>
      <p:pic>
        <p:nvPicPr>
          <p:cNvPr id="27" name="Picture 26" descr="lightarrow.pdf">
            <a:extLst>
              <a:ext uri="{FF2B5EF4-FFF2-40B4-BE49-F238E27FC236}">
                <a16:creationId xmlns:a16="http://schemas.microsoft.com/office/drawing/2014/main" id="{F1433EE5-576F-0A4A-BFEA-5F8ACDDB5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7988021" y="4909361"/>
            <a:ext cx="2098644" cy="296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5BA221-23BB-A549-9DAE-8CA7169A3CF2}"/>
              </a:ext>
            </a:extLst>
          </p:cNvPr>
          <p:cNvSpPr txBox="1"/>
          <p:nvPr/>
        </p:nvSpPr>
        <p:spPr>
          <a:xfrm>
            <a:off x="8365240" y="2927044"/>
            <a:ext cx="146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absorption</a:t>
            </a:r>
          </a:p>
        </p:txBody>
      </p:sp>
    </p:spTree>
    <p:extLst>
      <p:ext uri="{BB962C8B-B14F-4D97-AF65-F5344CB8AC3E}">
        <p14:creationId xmlns:p14="http://schemas.microsoft.com/office/powerpoint/2010/main" val="293647481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BF95-3F84-6B42-9C6A-E392A348E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Photon-plasmon and electron-plasmon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78A13-684E-6E4B-8CEC-34DA1D0EB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163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94ABB9-FF0E-0543-B11F-8A1FCAC64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252" y="2436544"/>
            <a:ext cx="2700337" cy="267665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A0EE64A-C975-8C49-8DF3-7E61B2AAB72D}"/>
              </a:ext>
            </a:extLst>
          </p:cNvPr>
          <p:cNvGrpSpPr/>
          <p:nvPr/>
        </p:nvGrpSpPr>
        <p:grpSpPr>
          <a:xfrm rot="10800000">
            <a:off x="4549392" y="2548424"/>
            <a:ext cx="2324098" cy="2444356"/>
            <a:chOff x="4977403" y="2071687"/>
            <a:chExt cx="2324098" cy="2444356"/>
          </a:xfrm>
        </p:grpSpPr>
        <p:sp>
          <p:nvSpPr>
            <p:cNvPr id="7" name="Cross 6">
              <a:extLst>
                <a:ext uri="{FF2B5EF4-FFF2-40B4-BE49-F238E27FC236}">
                  <a16:creationId xmlns:a16="http://schemas.microsoft.com/office/drawing/2014/main" id="{AFC2957D-40B8-5D4B-84E4-80C88D6D3C81}"/>
                </a:ext>
              </a:extLst>
            </p:cNvPr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ross 7">
              <a:extLst>
                <a:ext uri="{FF2B5EF4-FFF2-40B4-BE49-F238E27FC236}">
                  <a16:creationId xmlns:a16="http://schemas.microsoft.com/office/drawing/2014/main" id="{7DB4F36C-BEEA-1D4E-AC52-20EE5CB6F2C6}"/>
                </a:ext>
              </a:extLst>
            </p:cNvPr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ross 8">
              <a:extLst>
                <a:ext uri="{FF2B5EF4-FFF2-40B4-BE49-F238E27FC236}">
                  <a16:creationId xmlns:a16="http://schemas.microsoft.com/office/drawing/2014/main" id="{D40B0264-D1C7-4B46-B76F-788E2C395FA9}"/>
                </a:ext>
              </a:extLst>
            </p:cNvPr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>
              <a:extLst>
                <a:ext uri="{FF2B5EF4-FFF2-40B4-BE49-F238E27FC236}">
                  <a16:creationId xmlns:a16="http://schemas.microsoft.com/office/drawing/2014/main" id="{2FA4BDE6-B8B6-6442-852E-0869790FD85F}"/>
                </a:ext>
              </a:extLst>
            </p:cNvPr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>
              <a:extLst>
                <a:ext uri="{FF2B5EF4-FFF2-40B4-BE49-F238E27FC236}">
                  <a16:creationId xmlns:a16="http://schemas.microsoft.com/office/drawing/2014/main" id="{E593DC46-F2BD-5B4F-A2B9-5E454555C5E1}"/>
                </a:ext>
              </a:extLst>
            </p:cNvPr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inus 11">
              <a:extLst>
                <a:ext uri="{FF2B5EF4-FFF2-40B4-BE49-F238E27FC236}">
                  <a16:creationId xmlns:a16="http://schemas.microsoft.com/office/drawing/2014/main" id="{2AB0616A-DA35-494B-8B46-A6FDC8814F8D}"/>
                </a:ext>
              </a:extLst>
            </p:cNvPr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inus 12">
              <a:extLst>
                <a:ext uri="{FF2B5EF4-FFF2-40B4-BE49-F238E27FC236}">
                  <a16:creationId xmlns:a16="http://schemas.microsoft.com/office/drawing/2014/main" id="{D50985A0-E64F-2D4B-9C13-D30E57AA732B}"/>
                </a:ext>
              </a:extLst>
            </p:cNvPr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inus 13">
              <a:extLst>
                <a:ext uri="{FF2B5EF4-FFF2-40B4-BE49-F238E27FC236}">
                  <a16:creationId xmlns:a16="http://schemas.microsoft.com/office/drawing/2014/main" id="{EF6C488E-B734-5941-933C-85529C09410F}"/>
                </a:ext>
              </a:extLst>
            </p:cNvPr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inus 14">
              <a:extLst>
                <a:ext uri="{FF2B5EF4-FFF2-40B4-BE49-F238E27FC236}">
                  <a16:creationId xmlns:a16="http://schemas.microsoft.com/office/drawing/2014/main" id="{A8F12E8E-9FDE-3E45-A441-6479A1A4450D}"/>
                </a:ext>
              </a:extLst>
            </p:cNvPr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inus 15">
              <a:extLst>
                <a:ext uri="{FF2B5EF4-FFF2-40B4-BE49-F238E27FC236}">
                  <a16:creationId xmlns:a16="http://schemas.microsoft.com/office/drawing/2014/main" id="{5492349C-717A-D64D-AAD2-A21FCBFCA917}"/>
                </a:ext>
              </a:extLst>
            </p:cNvPr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Down Arrow 16">
            <a:extLst>
              <a:ext uri="{FF2B5EF4-FFF2-40B4-BE49-F238E27FC236}">
                <a16:creationId xmlns:a16="http://schemas.microsoft.com/office/drawing/2014/main" id="{278384EE-07BA-3049-ACE8-5F1FB90B7237}"/>
              </a:ext>
            </a:extLst>
          </p:cNvPr>
          <p:cNvSpPr/>
          <p:nvPr/>
        </p:nvSpPr>
        <p:spPr>
          <a:xfrm rot="10800000">
            <a:off x="5464391" y="3054404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ightarrow.pdf">
            <a:extLst>
              <a:ext uri="{FF2B5EF4-FFF2-40B4-BE49-F238E27FC236}">
                <a16:creationId xmlns:a16="http://schemas.microsoft.com/office/drawing/2014/main" id="{F41EA2FA-3208-2E40-A75F-C4789A1C5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92" y="777494"/>
            <a:ext cx="2098644" cy="2969846"/>
          </a:xfrm>
          <a:prstGeom prst="rect">
            <a:avLst/>
          </a:prstGeom>
        </p:spPr>
      </p:pic>
      <p:pic>
        <p:nvPicPr>
          <p:cNvPr id="19" name="Picture 18" descr="lightarrow.pdf">
            <a:extLst>
              <a:ext uri="{FF2B5EF4-FFF2-40B4-BE49-F238E27FC236}">
                <a16:creationId xmlns:a16="http://schemas.microsoft.com/office/drawing/2014/main" id="{1443F387-678B-9541-B0C4-1DEBE0DE2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87" y="1466036"/>
            <a:ext cx="2098644" cy="2969846"/>
          </a:xfrm>
          <a:prstGeom prst="rect">
            <a:avLst/>
          </a:prstGeom>
        </p:spPr>
      </p:pic>
      <p:pic>
        <p:nvPicPr>
          <p:cNvPr id="20" name="Picture 19" descr="lightarrow.pdf">
            <a:extLst>
              <a:ext uri="{FF2B5EF4-FFF2-40B4-BE49-F238E27FC236}">
                <a16:creationId xmlns:a16="http://schemas.microsoft.com/office/drawing/2014/main" id="{8E64C9D3-E177-5E42-869D-D984282C5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81" y="2103057"/>
            <a:ext cx="2098644" cy="2969846"/>
          </a:xfrm>
          <a:prstGeom prst="rect">
            <a:avLst/>
          </a:prstGeom>
        </p:spPr>
      </p:pic>
      <p:pic>
        <p:nvPicPr>
          <p:cNvPr id="21" name="Picture 20" descr="lightarrow.pdf">
            <a:extLst>
              <a:ext uri="{FF2B5EF4-FFF2-40B4-BE49-F238E27FC236}">
                <a16:creationId xmlns:a16="http://schemas.microsoft.com/office/drawing/2014/main" id="{34B58D7D-0249-2A44-B039-2EB3FEAD8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74" y="2804633"/>
            <a:ext cx="2098644" cy="2969846"/>
          </a:xfrm>
          <a:prstGeom prst="rect">
            <a:avLst/>
          </a:prstGeom>
        </p:spPr>
      </p:pic>
      <p:pic>
        <p:nvPicPr>
          <p:cNvPr id="22" name="Picture 21" descr="lightarrow.pdf">
            <a:extLst>
              <a:ext uri="{FF2B5EF4-FFF2-40B4-BE49-F238E27FC236}">
                <a16:creationId xmlns:a16="http://schemas.microsoft.com/office/drawing/2014/main" id="{F4711494-AABE-A145-A28C-35B3C6A26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67" y="3506209"/>
            <a:ext cx="2098644" cy="2969846"/>
          </a:xfrm>
          <a:prstGeom prst="rect">
            <a:avLst/>
          </a:prstGeom>
        </p:spPr>
      </p:pic>
      <p:pic>
        <p:nvPicPr>
          <p:cNvPr id="23" name="Picture 22" descr="lightarrow.pdf">
            <a:extLst>
              <a:ext uri="{FF2B5EF4-FFF2-40B4-BE49-F238E27FC236}">
                <a16:creationId xmlns:a16="http://schemas.microsoft.com/office/drawing/2014/main" id="{5053C93F-49B8-A843-B99E-3E81F1934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60" y="4207785"/>
            <a:ext cx="2098644" cy="2969846"/>
          </a:xfrm>
          <a:prstGeom prst="rect">
            <a:avLst/>
          </a:prstGeom>
        </p:spPr>
      </p:pic>
      <p:pic>
        <p:nvPicPr>
          <p:cNvPr id="24" name="Picture 23" descr="lightarrow.pdf">
            <a:extLst>
              <a:ext uri="{FF2B5EF4-FFF2-40B4-BE49-F238E27FC236}">
                <a16:creationId xmlns:a16="http://schemas.microsoft.com/office/drawing/2014/main" id="{4CE195E3-5B71-7D46-AC6F-1034C0B1D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53" y="4909361"/>
            <a:ext cx="2098644" cy="2969846"/>
          </a:xfrm>
          <a:prstGeom prst="rect">
            <a:avLst/>
          </a:prstGeom>
        </p:spPr>
      </p:pic>
      <p:pic>
        <p:nvPicPr>
          <p:cNvPr id="25" name="Picture 24" descr="lightarrow.pdf">
            <a:extLst>
              <a:ext uri="{FF2B5EF4-FFF2-40B4-BE49-F238E27FC236}">
                <a16:creationId xmlns:a16="http://schemas.microsoft.com/office/drawing/2014/main" id="{534A49AB-3037-8D4F-8891-CCFB24524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7988060" y="777494"/>
            <a:ext cx="2098644" cy="2969846"/>
          </a:xfrm>
          <a:prstGeom prst="rect">
            <a:avLst/>
          </a:prstGeom>
        </p:spPr>
      </p:pic>
      <p:pic>
        <p:nvPicPr>
          <p:cNvPr id="26" name="Picture 25" descr="lightarrow.pdf">
            <a:extLst>
              <a:ext uri="{FF2B5EF4-FFF2-40B4-BE49-F238E27FC236}">
                <a16:creationId xmlns:a16="http://schemas.microsoft.com/office/drawing/2014/main" id="{640321A7-80D6-194D-9F7F-7D2D5FF5C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7988028" y="4207785"/>
            <a:ext cx="2098644" cy="2969846"/>
          </a:xfrm>
          <a:prstGeom prst="rect">
            <a:avLst/>
          </a:prstGeom>
        </p:spPr>
      </p:pic>
      <p:pic>
        <p:nvPicPr>
          <p:cNvPr id="27" name="Picture 26" descr="lightarrow.pdf">
            <a:extLst>
              <a:ext uri="{FF2B5EF4-FFF2-40B4-BE49-F238E27FC236}">
                <a16:creationId xmlns:a16="http://schemas.microsoft.com/office/drawing/2014/main" id="{F1433EE5-576F-0A4A-BFEA-5F8ACDDB5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7988021" y="4909361"/>
            <a:ext cx="2098644" cy="296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5BA221-23BB-A549-9DAE-8CA7169A3CF2}"/>
              </a:ext>
            </a:extLst>
          </p:cNvPr>
          <p:cNvSpPr txBox="1"/>
          <p:nvPr/>
        </p:nvSpPr>
        <p:spPr>
          <a:xfrm>
            <a:off x="8365240" y="2927044"/>
            <a:ext cx="146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absorption</a:t>
            </a:r>
          </a:p>
        </p:txBody>
      </p:sp>
      <p:pic>
        <p:nvPicPr>
          <p:cNvPr id="28" name="Picture 27" descr="lightarrow.pdf">
            <a:extLst>
              <a:ext uri="{FF2B5EF4-FFF2-40B4-BE49-F238E27FC236}">
                <a16:creationId xmlns:a16="http://schemas.microsoft.com/office/drawing/2014/main" id="{D73815EF-4AEA-E64B-91EC-C46CC9519A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30815">
            <a:off x="5313692" y="1063500"/>
            <a:ext cx="2098644" cy="296984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12A29EF-7F31-B84D-ACFA-9FF2EF6F9C54}"/>
              </a:ext>
            </a:extLst>
          </p:cNvPr>
          <p:cNvSpPr txBox="1"/>
          <p:nvPr/>
        </p:nvSpPr>
        <p:spPr>
          <a:xfrm>
            <a:off x="7203266" y="1184533"/>
            <a:ext cx="146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scattering</a:t>
            </a:r>
          </a:p>
        </p:txBody>
      </p:sp>
    </p:spTree>
    <p:extLst>
      <p:ext uri="{BB962C8B-B14F-4D97-AF65-F5344CB8AC3E}">
        <p14:creationId xmlns:p14="http://schemas.microsoft.com/office/powerpoint/2010/main" val="390143771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BF95-3F84-6B42-9C6A-E392A348E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Photon-plasmon and electron-plasmon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78A13-684E-6E4B-8CEC-34DA1D0EB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164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94ABB9-FF0E-0543-B11F-8A1FCAC64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252" y="2436544"/>
            <a:ext cx="2700337" cy="267665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A0EE64A-C975-8C49-8DF3-7E61B2AAB72D}"/>
              </a:ext>
            </a:extLst>
          </p:cNvPr>
          <p:cNvGrpSpPr/>
          <p:nvPr/>
        </p:nvGrpSpPr>
        <p:grpSpPr>
          <a:xfrm rot="10800000">
            <a:off x="4549392" y="2548424"/>
            <a:ext cx="2324098" cy="2444356"/>
            <a:chOff x="4977403" y="2071687"/>
            <a:chExt cx="2324098" cy="2444356"/>
          </a:xfrm>
        </p:grpSpPr>
        <p:sp>
          <p:nvSpPr>
            <p:cNvPr id="7" name="Cross 6">
              <a:extLst>
                <a:ext uri="{FF2B5EF4-FFF2-40B4-BE49-F238E27FC236}">
                  <a16:creationId xmlns:a16="http://schemas.microsoft.com/office/drawing/2014/main" id="{AFC2957D-40B8-5D4B-84E4-80C88D6D3C81}"/>
                </a:ext>
              </a:extLst>
            </p:cNvPr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ross 7">
              <a:extLst>
                <a:ext uri="{FF2B5EF4-FFF2-40B4-BE49-F238E27FC236}">
                  <a16:creationId xmlns:a16="http://schemas.microsoft.com/office/drawing/2014/main" id="{7DB4F36C-BEEA-1D4E-AC52-20EE5CB6F2C6}"/>
                </a:ext>
              </a:extLst>
            </p:cNvPr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ross 8">
              <a:extLst>
                <a:ext uri="{FF2B5EF4-FFF2-40B4-BE49-F238E27FC236}">
                  <a16:creationId xmlns:a16="http://schemas.microsoft.com/office/drawing/2014/main" id="{D40B0264-D1C7-4B46-B76F-788E2C395FA9}"/>
                </a:ext>
              </a:extLst>
            </p:cNvPr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>
              <a:extLst>
                <a:ext uri="{FF2B5EF4-FFF2-40B4-BE49-F238E27FC236}">
                  <a16:creationId xmlns:a16="http://schemas.microsoft.com/office/drawing/2014/main" id="{2FA4BDE6-B8B6-6442-852E-0869790FD85F}"/>
                </a:ext>
              </a:extLst>
            </p:cNvPr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>
              <a:extLst>
                <a:ext uri="{FF2B5EF4-FFF2-40B4-BE49-F238E27FC236}">
                  <a16:creationId xmlns:a16="http://schemas.microsoft.com/office/drawing/2014/main" id="{E593DC46-F2BD-5B4F-A2B9-5E454555C5E1}"/>
                </a:ext>
              </a:extLst>
            </p:cNvPr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inus 11">
              <a:extLst>
                <a:ext uri="{FF2B5EF4-FFF2-40B4-BE49-F238E27FC236}">
                  <a16:creationId xmlns:a16="http://schemas.microsoft.com/office/drawing/2014/main" id="{2AB0616A-DA35-494B-8B46-A6FDC8814F8D}"/>
                </a:ext>
              </a:extLst>
            </p:cNvPr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inus 12">
              <a:extLst>
                <a:ext uri="{FF2B5EF4-FFF2-40B4-BE49-F238E27FC236}">
                  <a16:creationId xmlns:a16="http://schemas.microsoft.com/office/drawing/2014/main" id="{D50985A0-E64F-2D4B-9C13-D30E57AA732B}"/>
                </a:ext>
              </a:extLst>
            </p:cNvPr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inus 13">
              <a:extLst>
                <a:ext uri="{FF2B5EF4-FFF2-40B4-BE49-F238E27FC236}">
                  <a16:creationId xmlns:a16="http://schemas.microsoft.com/office/drawing/2014/main" id="{EF6C488E-B734-5941-933C-85529C09410F}"/>
                </a:ext>
              </a:extLst>
            </p:cNvPr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inus 14">
              <a:extLst>
                <a:ext uri="{FF2B5EF4-FFF2-40B4-BE49-F238E27FC236}">
                  <a16:creationId xmlns:a16="http://schemas.microsoft.com/office/drawing/2014/main" id="{A8F12E8E-9FDE-3E45-A441-6479A1A4450D}"/>
                </a:ext>
              </a:extLst>
            </p:cNvPr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inus 15">
              <a:extLst>
                <a:ext uri="{FF2B5EF4-FFF2-40B4-BE49-F238E27FC236}">
                  <a16:creationId xmlns:a16="http://schemas.microsoft.com/office/drawing/2014/main" id="{5492349C-717A-D64D-AAD2-A21FCBFCA917}"/>
                </a:ext>
              </a:extLst>
            </p:cNvPr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Down Arrow 16">
            <a:extLst>
              <a:ext uri="{FF2B5EF4-FFF2-40B4-BE49-F238E27FC236}">
                <a16:creationId xmlns:a16="http://schemas.microsoft.com/office/drawing/2014/main" id="{278384EE-07BA-3049-ACE8-5F1FB90B7237}"/>
              </a:ext>
            </a:extLst>
          </p:cNvPr>
          <p:cNvSpPr/>
          <p:nvPr/>
        </p:nvSpPr>
        <p:spPr>
          <a:xfrm rot="10800000">
            <a:off x="5464391" y="3054404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4008AD2C-742D-A646-877A-10B234A0BFA3}"/>
              </a:ext>
            </a:extLst>
          </p:cNvPr>
          <p:cNvSpPr/>
          <p:nvPr/>
        </p:nvSpPr>
        <p:spPr>
          <a:xfrm>
            <a:off x="7552038" y="1322832"/>
            <a:ext cx="221673" cy="4904076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9EDA5F-476A-5D44-8B10-DC36446E7F26}"/>
              </a:ext>
            </a:extLst>
          </p:cNvPr>
          <p:cNvSpPr txBox="1"/>
          <p:nvPr/>
        </p:nvSpPr>
        <p:spPr>
          <a:xfrm>
            <a:off x="7773711" y="6042242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</a:t>
            </a:r>
            <a:r>
              <a:rPr lang="en-US" baseline="30000" dirty="0"/>
              <a:t>-</a:t>
            </a:r>
            <a:endParaRPr lang="en-US" i="1" dirty="0"/>
          </a:p>
        </p:txBody>
      </p:sp>
      <p:sp>
        <p:nvSpPr>
          <p:cNvPr id="32" name="Curved Down Arrow 31">
            <a:extLst>
              <a:ext uri="{FF2B5EF4-FFF2-40B4-BE49-F238E27FC236}">
                <a16:creationId xmlns:a16="http://schemas.microsoft.com/office/drawing/2014/main" id="{9031CA01-4C5B-0144-A092-B95EF4A86466}"/>
              </a:ext>
            </a:extLst>
          </p:cNvPr>
          <p:cNvSpPr/>
          <p:nvPr/>
        </p:nvSpPr>
        <p:spPr>
          <a:xfrm flipH="1">
            <a:off x="6050943" y="2198989"/>
            <a:ext cx="1463509" cy="793011"/>
          </a:xfrm>
          <a:prstGeom prst="curved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695109-D6D1-7B40-BAB2-83407ADFC155}"/>
              </a:ext>
            </a:extLst>
          </p:cNvPr>
          <p:cNvSpPr txBox="1"/>
          <p:nvPr/>
        </p:nvSpPr>
        <p:spPr>
          <a:xfrm>
            <a:off x="6535607" y="182889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EELS</a:t>
            </a:r>
          </a:p>
        </p:txBody>
      </p:sp>
    </p:spTree>
    <p:extLst>
      <p:ext uri="{BB962C8B-B14F-4D97-AF65-F5344CB8AC3E}">
        <p14:creationId xmlns:p14="http://schemas.microsoft.com/office/powerpoint/2010/main" val="266353614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BF95-3F84-6B42-9C6A-E392A348E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Photon-plasmon and electron-plasmon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78A13-684E-6E4B-8CEC-34DA1D0EB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165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94ABB9-FF0E-0543-B11F-8A1FCAC64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252" y="2436544"/>
            <a:ext cx="2700337" cy="267665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A0EE64A-C975-8C49-8DF3-7E61B2AAB72D}"/>
              </a:ext>
            </a:extLst>
          </p:cNvPr>
          <p:cNvGrpSpPr/>
          <p:nvPr/>
        </p:nvGrpSpPr>
        <p:grpSpPr>
          <a:xfrm rot="10800000">
            <a:off x="4549392" y="2548424"/>
            <a:ext cx="2324098" cy="2444356"/>
            <a:chOff x="4977403" y="2071687"/>
            <a:chExt cx="2324098" cy="2444356"/>
          </a:xfrm>
        </p:grpSpPr>
        <p:sp>
          <p:nvSpPr>
            <p:cNvPr id="7" name="Cross 6">
              <a:extLst>
                <a:ext uri="{FF2B5EF4-FFF2-40B4-BE49-F238E27FC236}">
                  <a16:creationId xmlns:a16="http://schemas.microsoft.com/office/drawing/2014/main" id="{AFC2957D-40B8-5D4B-84E4-80C88D6D3C81}"/>
                </a:ext>
              </a:extLst>
            </p:cNvPr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ross 7">
              <a:extLst>
                <a:ext uri="{FF2B5EF4-FFF2-40B4-BE49-F238E27FC236}">
                  <a16:creationId xmlns:a16="http://schemas.microsoft.com/office/drawing/2014/main" id="{7DB4F36C-BEEA-1D4E-AC52-20EE5CB6F2C6}"/>
                </a:ext>
              </a:extLst>
            </p:cNvPr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ross 8">
              <a:extLst>
                <a:ext uri="{FF2B5EF4-FFF2-40B4-BE49-F238E27FC236}">
                  <a16:creationId xmlns:a16="http://schemas.microsoft.com/office/drawing/2014/main" id="{D40B0264-D1C7-4B46-B76F-788E2C395FA9}"/>
                </a:ext>
              </a:extLst>
            </p:cNvPr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>
              <a:extLst>
                <a:ext uri="{FF2B5EF4-FFF2-40B4-BE49-F238E27FC236}">
                  <a16:creationId xmlns:a16="http://schemas.microsoft.com/office/drawing/2014/main" id="{2FA4BDE6-B8B6-6442-852E-0869790FD85F}"/>
                </a:ext>
              </a:extLst>
            </p:cNvPr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>
              <a:extLst>
                <a:ext uri="{FF2B5EF4-FFF2-40B4-BE49-F238E27FC236}">
                  <a16:creationId xmlns:a16="http://schemas.microsoft.com/office/drawing/2014/main" id="{E593DC46-F2BD-5B4F-A2B9-5E454555C5E1}"/>
                </a:ext>
              </a:extLst>
            </p:cNvPr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inus 11">
              <a:extLst>
                <a:ext uri="{FF2B5EF4-FFF2-40B4-BE49-F238E27FC236}">
                  <a16:creationId xmlns:a16="http://schemas.microsoft.com/office/drawing/2014/main" id="{2AB0616A-DA35-494B-8B46-A6FDC8814F8D}"/>
                </a:ext>
              </a:extLst>
            </p:cNvPr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inus 12">
              <a:extLst>
                <a:ext uri="{FF2B5EF4-FFF2-40B4-BE49-F238E27FC236}">
                  <a16:creationId xmlns:a16="http://schemas.microsoft.com/office/drawing/2014/main" id="{D50985A0-E64F-2D4B-9C13-D30E57AA732B}"/>
                </a:ext>
              </a:extLst>
            </p:cNvPr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inus 13">
              <a:extLst>
                <a:ext uri="{FF2B5EF4-FFF2-40B4-BE49-F238E27FC236}">
                  <a16:creationId xmlns:a16="http://schemas.microsoft.com/office/drawing/2014/main" id="{EF6C488E-B734-5941-933C-85529C09410F}"/>
                </a:ext>
              </a:extLst>
            </p:cNvPr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inus 14">
              <a:extLst>
                <a:ext uri="{FF2B5EF4-FFF2-40B4-BE49-F238E27FC236}">
                  <a16:creationId xmlns:a16="http://schemas.microsoft.com/office/drawing/2014/main" id="{A8F12E8E-9FDE-3E45-A441-6479A1A4450D}"/>
                </a:ext>
              </a:extLst>
            </p:cNvPr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inus 15">
              <a:extLst>
                <a:ext uri="{FF2B5EF4-FFF2-40B4-BE49-F238E27FC236}">
                  <a16:creationId xmlns:a16="http://schemas.microsoft.com/office/drawing/2014/main" id="{5492349C-717A-D64D-AAD2-A21FCBFCA917}"/>
                </a:ext>
              </a:extLst>
            </p:cNvPr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Down Arrow 16">
            <a:extLst>
              <a:ext uri="{FF2B5EF4-FFF2-40B4-BE49-F238E27FC236}">
                <a16:creationId xmlns:a16="http://schemas.microsoft.com/office/drawing/2014/main" id="{278384EE-07BA-3049-ACE8-5F1FB90B7237}"/>
              </a:ext>
            </a:extLst>
          </p:cNvPr>
          <p:cNvSpPr/>
          <p:nvPr/>
        </p:nvSpPr>
        <p:spPr>
          <a:xfrm rot="10800000">
            <a:off x="5464391" y="3054404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4008AD2C-742D-A646-877A-10B234A0BFA3}"/>
              </a:ext>
            </a:extLst>
          </p:cNvPr>
          <p:cNvSpPr/>
          <p:nvPr/>
        </p:nvSpPr>
        <p:spPr>
          <a:xfrm>
            <a:off x="7552038" y="1322832"/>
            <a:ext cx="221673" cy="4904076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9EDA5F-476A-5D44-8B10-DC36446E7F26}"/>
              </a:ext>
            </a:extLst>
          </p:cNvPr>
          <p:cNvSpPr txBox="1"/>
          <p:nvPr/>
        </p:nvSpPr>
        <p:spPr>
          <a:xfrm>
            <a:off x="7773711" y="6042242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</a:t>
            </a:r>
            <a:r>
              <a:rPr lang="en-US" baseline="30000" dirty="0"/>
              <a:t>-</a:t>
            </a:r>
            <a:endParaRPr lang="en-US" i="1" dirty="0"/>
          </a:p>
        </p:txBody>
      </p:sp>
      <p:sp>
        <p:nvSpPr>
          <p:cNvPr id="32" name="Curved Down Arrow 31">
            <a:extLst>
              <a:ext uri="{FF2B5EF4-FFF2-40B4-BE49-F238E27FC236}">
                <a16:creationId xmlns:a16="http://schemas.microsoft.com/office/drawing/2014/main" id="{9031CA01-4C5B-0144-A092-B95EF4A86466}"/>
              </a:ext>
            </a:extLst>
          </p:cNvPr>
          <p:cNvSpPr/>
          <p:nvPr/>
        </p:nvSpPr>
        <p:spPr>
          <a:xfrm flipH="1">
            <a:off x="6050943" y="2198989"/>
            <a:ext cx="1463509" cy="793011"/>
          </a:xfrm>
          <a:prstGeom prst="curved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695109-D6D1-7B40-BAB2-83407ADFC155}"/>
              </a:ext>
            </a:extLst>
          </p:cNvPr>
          <p:cNvSpPr txBox="1"/>
          <p:nvPr/>
        </p:nvSpPr>
        <p:spPr>
          <a:xfrm>
            <a:off x="6535607" y="1828890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EELS</a:t>
            </a:r>
          </a:p>
        </p:txBody>
      </p:sp>
      <p:pic>
        <p:nvPicPr>
          <p:cNvPr id="21" name="Picture 20" descr="lightarrow.pdf">
            <a:extLst>
              <a:ext uri="{FF2B5EF4-FFF2-40B4-BE49-F238E27FC236}">
                <a16:creationId xmlns:a16="http://schemas.microsoft.com/office/drawing/2014/main" id="{8A7C1CAB-4FFD-C94A-832C-B7EA2F850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48937">
            <a:off x="2782204" y="1483175"/>
            <a:ext cx="2098644" cy="2969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D959EC-9E93-E74E-980E-C45E37FFB81A}"/>
              </a:ext>
            </a:extLst>
          </p:cNvPr>
          <p:cNvSpPr txBox="1"/>
          <p:nvPr/>
        </p:nvSpPr>
        <p:spPr>
          <a:xfrm>
            <a:off x="1601379" y="3233584"/>
            <a:ext cx="2268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Cathodoluminescence</a:t>
            </a:r>
          </a:p>
        </p:txBody>
      </p:sp>
    </p:spTree>
    <p:extLst>
      <p:ext uri="{BB962C8B-B14F-4D97-AF65-F5344CB8AC3E}">
        <p14:creationId xmlns:p14="http://schemas.microsoft.com/office/powerpoint/2010/main" val="31772614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BF95-3F84-6B42-9C6A-E392A348E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Photon-plasmon and electron-plasmon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78A13-684E-6E4B-8CEC-34DA1D0EB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166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94ABB9-FF0E-0543-B11F-8A1FCAC64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252" y="2436544"/>
            <a:ext cx="2700337" cy="267665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A0EE64A-C975-8C49-8DF3-7E61B2AAB72D}"/>
              </a:ext>
            </a:extLst>
          </p:cNvPr>
          <p:cNvGrpSpPr/>
          <p:nvPr/>
        </p:nvGrpSpPr>
        <p:grpSpPr>
          <a:xfrm rot="10800000">
            <a:off x="4549392" y="2548424"/>
            <a:ext cx="2324098" cy="2444356"/>
            <a:chOff x="4977403" y="2071687"/>
            <a:chExt cx="2324098" cy="2444356"/>
          </a:xfrm>
        </p:grpSpPr>
        <p:sp>
          <p:nvSpPr>
            <p:cNvPr id="7" name="Cross 6">
              <a:extLst>
                <a:ext uri="{FF2B5EF4-FFF2-40B4-BE49-F238E27FC236}">
                  <a16:creationId xmlns:a16="http://schemas.microsoft.com/office/drawing/2014/main" id="{AFC2957D-40B8-5D4B-84E4-80C88D6D3C81}"/>
                </a:ext>
              </a:extLst>
            </p:cNvPr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ross 7">
              <a:extLst>
                <a:ext uri="{FF2B5EF4-FFF2-40B4-BE49-F238E27FC236}">
                  <a16:creationId xmlns:a16="http://schemas.microsoft.com/office/drawing/2014/main" id="{7DB4F36C-BEEA-1D4E-AC52-20EE5CB6F2C6}"/>
                </a:ext>
              </a:extLst>
            </p:cNvPr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ross 8">
              <a:extLst>
                <a:ext uri="{FF2B5EF4-FFF2-40B4-BE49-F238E27FC236}">
                  <a16:creationId xmlns:a16="http://schemas.microsoft.com/office/drawing/2014/main" id="{D40B0264-D1C7-4B46-B76F-788E2C395FA9}"/>
                </a:ext>
              </a:extLst>
            </p:cNvPr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>
              <a:extLst>
                <a:ext uri="{FF2B5EF4-FFF2-40B4-BE49-F238E27FC236}">
                  <a16:creationId xmlns:a16="http://schemas.microsoft.com/office/drawing/2014/main" id="{2FA4BDE6-B8B6-6442-852E-0869790FD85F}"/>
                </a:ext>
              </a:extLst>
            </p:cNvPr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>
              <a:extLst>
                <a:ext uri="{FF2B5EF4-FFF2-40B4-BE49-F238E27FC236}">
                  <a16:creationId xmlns:a16="http://schemas.microsoft.com/office/drawing/2014/main" id="{E593DC46-F2BD-5B4F-A2B9-5E454555C5E1}"/>
                </a:ext>
              </a:extLst>
            </p:cNvPr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inus 11">
              <a:extLst>
                <a:ext uri="{FF2B5EF4-FFF2-40B4-BE49-F238E27FC236}">
                  <a16:creationId xmlns:a16="http://schemas.microsoft.com/office/drawing/2014/main" id="{2AB0616A-DA35-494B-8B46-A6FDC8814F8D}"/>
                </a:ext>
              </a:extLst>
            </p:cNvPr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inus 12">
              <a:extLst>
                <a:ext uri="{FF2B5EF4-FFF2-40B4-BE49-F238E27FC236}">
                  <a16:creationId xmlns:a16="http://schemas.microsoft.com/office/drawing/2014/main" id="{D50985A0-E64F-2D4B-9C13-D30E57AA732B}"/>
                </a:ext>
              </a:extLst>
            </p:cNvPr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inus 13">
              <a:extLst>
                <a:ext uri="{FF2B5EF4-FFF2-40B4-BE49-F238E27FC236}">
                  <a16:creationId xmlns:a16="http://schemas.microsoft.com/office/drawing/2014/main" id="{EF6C488E-B734-5941-933C-85529C09410F}"/>
                </a:ext>
              </a:extLst>
            </p:cNvPr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inus 14">
              <a:extLst>
                <a:ext uri="{FF2B5EF4-FFF2-40B4-BE49-F238E27FC236}">
                  <a16:creationId xmlns:a16="http://schemas.microsoft.com/office/drawing/2014/main" id="{A8F12E8E-9FDE-3E45-A441-6479A1A4450D}"/>
                </a:ext>
              </a:extLst>
            </p:cNvPr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inus 15">
              <a:extLst>
                <a:ext uri="{FF2B5EF4-FFF2-40B4-BE49-F238E27FC236}">
                  <a16:creationId xmlns:a16="http://schemas.microsoft.com/office/drawing/2014/main" id="{5492349C-717A-D64D-AAD2-A21FCBFCA917}"/>
                </a:ext>
              </a:extLst>
            </p:cNvPr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Down Arrow 16">
            <a:extLst>
              <a:ext uri="{FF2B5EF4-FFF2-40B4-BE49-F238E27FC236}">
                <a16:creationId xmlns:a16="http://schemas.microsoft.com/office/drawing/2014/main" id="{278384EE-07BA-3049-ACE8-5F1FB90B7237}"/>
              </a:ext>
            </a:extLst>
          </p:cNvPr>
          <p:cNvSpPr/>
          <p:nvPr/>
        </p:nvSpPr>
        <p:spPr>
          <a:xfrm rot="10800000">
            <a:off x="5464391" y="3054404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ightarrow.pdf">
            <a:extLst>
              <a:ext uri="{FF2B5EF4-FFF2-40B4-BE49-F238E27FC236}">
                <a16:creationId xmlns:a16="http://schemas.microsoft.com/office/drawing/2014/main" id="{F41EA2FA-3208-2E40-A75F-C4789A1C5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92" y="777494"/>
            <a:ext cx="2098644" cy="2969846"/>
          </a:xfrm>
          <a:prstGeom prst="rect">
            <a:avLst/>
          </a:prstGeom>
        </p:spPr>
      </p:pic>
      <p:pic>
        <p:nvPicPr>
          <p:cNvPr id="19" name="Picture 18" descr="lightarrow.pdf">
            <a:extLst>
              <a:ext uri="{FF2B5EF4-FFF2-40B4-BE49-F238E27FC236}">
                <a16:creationId xmlns:a16="http://schemas.microsoft.com/office/drawing/2014/main" id="{1443F387-678B-9541-B0C4-1DEBE0DE2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87" y="1466036"/>
            <a:ext cx="2098644" cy="2969846"/>
          </a:xfrm>
          <a:prstGeom prst="rect">
            <a:avLst/>
          </a:prstGeom>
        </p:spPr>
      </p:pic>
      <p:pic>
        <p:nvPicPr>
          <p:cNvPr id="20" name="Picture 19" descr="lightarrow.pdf">
            <a:extLst>
              <a:ext uri="{FF2B5EF4-FFF2-40B4-BE49-F238E27FC236}">
                <a16:creationId xmlns:a16="http://schemas.microsoft.com/office/drawing/2014/main" id="{8E64C9D3-E177-5E42-869D-D984282C5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81" y="2103057"/>
            <a:ext cx="2098644" cy="2969846"/>
          </a:xfrm>
          <a:prstGeom prst="rect">
            <a:avLst/>
          </a:prstGeom>
        </p:spPr>
      </p:pic>
      <p:pic>
        <p:nvPicPr>
          <p:cNvPr id="21" name="Picture 20" descr="lightarrow.pdf">
            <a:extLst>
              <a:ext uri="{FF2B5EF4-FFF2-40B4-BE49-F238E27FC236}">
                <a16:creationId xmlns:a16="http://schemas.microsoft.com/office/drawing/2014/main" id="{34B58D7D-0249-2A44-B039-2EB3FEAD8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74" y="2804633"/>
            <a:ext cx="2098644" cy="2969846"/>
          </a:xfrm>
          <a:prstGeom prst="rect">
            <a:avLst/>
          </a:prstGeom>
        </p:spPr>
      </p:pic>
      <p:pic>
        <p:nvPicPr>
          <p:cNvPr id="22" name="Picture 21" descr="lightarrow.pdf">
            <a:extLst>
              <a:ext uri="{FF2B5EF4-FFF2-40B4-BE49-F238E27FC236}">
                <a16:creationId xmlns:a16="http://schemas.microsoft.com/office/drawing/2014/main" id="{F4711494-AABE-A145-A28C-35B3C6A26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67" y="3506209"/>
            <a:ext cx="2098644" cy="2969846"/>
          </a:xfrm>
          <a:prstGeom prst="rect">
            <a:avLst/>
          </a:prstGeom>
        </p:spPr>
      </p:pic>
      <p:pic>
        <p:nvPicPr>
          <p:cNvPr id="23" name="Picture 22" descr="lightarrow.pdf">
            <a:extLst>
              <a:ext uri="{FF2B5EF4-FFF2-40B4-BE49-F238E27FC236}">
                <a16:creationId xmlns:a16="http://schemas.microsoft.com/office/drawing/2014/main" id="{5053C93F-49B8-A843-B99E-3E81F1934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60" y="4207785"/>
            <a:ext cx="2098644" cy="2969846"/>
          </a:xfrm>
          <a:prstGeom prst="rect">
            <a:avLst/>
          </a:prstGeom>
        </p:spPr>
      </p:pic>
      <p:pic>
        <p:nvPicPr>
          <p:cNvPr id="24" name="Picture 23" descr="lightarrow.pdf">
            <a:extLst>
              <a:ext uri="{FF2B5EF4-FFF2-40B4-BE49-F238E27FC236}">
                <a16:creationId xmlns:a16="http://schemas.microsoft.com/office/drawing/2014/main" id="{4CE195E3-5B71-7D46-AC6F-1034C0B1D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53" y="4909361"/>
            <a:ext cx="2098644" cy="2969846"/>
          </a:xfrm>
          <a:prstGeom prst="rect">
            <a:avLst/>
          </a:prstGeom>
        </p:spPr>
      </p:pic>
      <p:sp>
        <p:nvSpPr>
          <p:cNvPr id="30" name="Down Arrow 29">
            <a:extLst>
              <a:ext uri="{FF2B5EF4-FFF2-40B4-BE49-F238E27FC236}">
                <a16:creationId xmlns:a16="http://schemas.microsoft.com/office/drawing/2014/main" id="{EBF3C8EC-CEAF-814D-9D64-2BFBEDDBD47F}"/>
              </a:ext>
            </a:extLst>
          </p:cNvPr>
          <p:cNvSpPr/>
          <p:nvPr/>
        </p:nvSpPr>
        <p:spPr>
          <a:xfrm>
            <a:off x="7552038" y="1322832"/>
            <a:ext cx="221673" cy="4904076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303091-9164-E346-9A28-EA2F661E7507}"/>
              </a:ext>
            </a:extLst>
          </p:cNvPr>
          <p:cNvSpPr txBox="1"/>
          <p:nvPr/>
        </p:nvSpPr>
        <p:spPr>
          <a:xfrm>
            <a:off x="7773711" y="6042242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</a:t>
            </a:r>
            <a:r>
              <a:rPr lang="en-US" baseline="30000" dirty="0"/>
              <a:t>-</a:t>
            </a:r>
            <a:endParaRPr lang="en-US" i="1" dirty="0"/>
          </a:p>
        </p:txBody>
      </p:sp>
      <p:sp>
        <p:nvSpPr>
          <p:cNvPr id="32" name="Curved Down Arrow 31">
            <a:extLst>
              <a:ext uri="{FF2B5EF4-FFF2-40B4-BE49-F238E27FC236}">
                <a16:creationId xmlns:a16="http://schemas.microsoft.com/office/drawing/2014/main" id="{9DC5AC08-D013-674A-BD03-06301803DA0D}"/>
              </a:ext>
            </a:extLst>
          </p:cNvPr>
          <p:cNvSpPr/>
          <p:nvPr/>
        </p:nvSpPr>
        <p:spPr>
          <a:xfrm>
            <a:off x="6425018" y="2198989"/>
            <a:ext cx="1463509" cy="793011"/>
          </a:xfrm>
          <a:prstGeom prst="curved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EAE02A-CADF-8E43-81B3-A7DF39DE445E}"/>
              </a:ext>
            </a:extLst>
          </p:cNvPr>
          <p:cNvSpPr txBox="1"/>
          <p:nvPr/>
        </p:nvSpPr>
        <p:spPr>
          <a:xfrm>
            <a:off x="4704498" y="1495976"/>
            <a:ext cx="2168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Electron energy-gain</a:t>
            </a:r>
          </a:p>
          <a:p>
            <a:pPr algn="ctr"/>
            <a:r>
              <a:rPr lang="en-US" dirty="0"/>
              <a:t> spectroscopy</a:t>
            </a:r>
          </a:p>
        </p:txBody>
      </p:sp>
    </p:spTree>
    <p:extLst>
      <p:ext uri="{BB962C8B-B14F-4D97-AF65-F5344CB8AC3E}">
        <p14:creationId xmlns:p14="http://schemas.microsoft.com/office/powerpoint/2010/main" val="42886263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BF95-3F84-6B42-9C6A-E392A348E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Photon-plasmon and electron-plasmon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78A13-684E-6E4B-8CEC-34DA1D0EB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167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94ABB9-FF0E-0543-B11F-8A1FCAC64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252" y="2436544"/>
            <a:ext cx="2700337" cy="267665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A0EE64A-C975-8C49-8DF3-7E61B2AAB72D}"/>
              </a:ext>
            </a:extLst>
          </p:cNvPr>
          <p:cNvGrpSpPr/>
          <p:nvPr/>
        </p:nvGrpSpPr>
        <p:grpSpPr>
          <a:xfrm rot="10800000">
            <a:off x="4549392" y="2548424"/>
            <a:ext cx="2324098" cy="2444356"/>
            <a:chOff x="4977403" y="2071687"/>
            <a:chExt cx="2324098" cy="2444356"/>
          </a:xfrm>
        </p:grpSpPr>
        <p:sp>
          <p:nvSpPr>
            <p:cNvPr id="7" name="Cross 6">
              <a:extLst>
                <a:ext uri="{FF2B5EF4-FFF2-40B4-BE49-F238E27FC236}">
                  <a16:creationId xmlns:a16="http://schemas.microsoft.com/office/drawing/2014/main" id="{AFC2957D-40B8-5D4B-84E4-80C88D6D3C81}"/>
                </a:ext>
              </a:extLst>
            </p:cNvPr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ross 7">
              <a:extLst>
                <a:ext uri="{FF2B5EF4-FFF2-40B4-BE49-F238E27FC236}">
                  <a16:creationId xmlns:a16="http://schemas.microsoft.com/office/drawing/2014/main" id="{7DB4F36C-BEEA-1D4E-AC52-20EE5CB6F2C6}"/>
                </a:ext>
              </a:extLst>
            </p:cNvPr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ross 8">
              <a:extLst>
                <a:ext uri="{FF2B5EF4-FFF2-40B4-BE49-F238E27FC236}">
                  <a16:creationId xmlns:a16="http://schemas.microsoft.com/office/drawing/2014/main" id="{D40B0264-D1C7-4B46-B76F-788E2C395FA9}"/>
                </a:ext>
              </a:extLst>
            </p:cNvPr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>
              <a:extLst>
                <a:ext uri="{FF2B5EF4-FFF2-40B4-BE49-F238E27FC236}">
                  <a16:creationId xmlns:a16="http://schemas.microsoft.com/office/drawing/2014/main" id="{2FA4BDE6-B8B6-6442-852E-0869790FD85F}"/>
                </a:ext>
              </a:extLst>
            </p:cNvPr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>
              <a:extLst>
                <a:ext uri="{FF2B5EF4-FFF2-40B4-BE49-F238E27FC236}">
                  <a16:creationId xmlns:a16="http://schemas.microsoft.com/office/drawing/2014/main" id="{E593DC46-F2BD-5B4F-A2B9-5E454555C5E1}"/>
                </a:ext>
              </a:extLst>
            </p:cNvPr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inus 11">
              <a:extLst>
                <a:ext uri="{FF2B5EF4-FFF2-40B4-BE49-F238E27FC236}">
                  <a16:creationId xmlns:a16="http://schemas.microsoft.com/office/drawing/2014/main" id="{2AB0616A-DA35-494B-8B46-A6FDC8814F8D}"/>
                </a:ext>
              </a:extLst>
            </p:cNvPr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inus 12">
              <a:extLst>
                <a:ext uri="{FF2B5EF4-FFF2-40B4-BE49-F238E27FC236}">
                  <a16:creationId xmlns:a16="http://schemas.microsoft.com/office/drawing/2014/main" id="{D50985A0-E64F-2D4B-9C13-D30E57AA732B}"/>
                </a:ext>
              </a:extLst>
            </p:cNvPr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inus 13">
              <a:extLst>
                <a:ext uri="{FF2B5EF4-FFF2-40B4-BE49-F238E27FC236}">
                  <a16:creationId xmlns:a16="http://schemas.microsoft.com/office/drawing/2014/main" id="{EF6C488E-B734-5941-933C-85529C09410F}"/>
                </a:ext>
              </a:extLst>
            </p:cNvPr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inus 14">
              <a:extLst>
                <a:ext uri="{FF2B5EF4-FFF2-40B4-BE49-F238E27FC236}">
                  <a16:creationId xmlns:a16="http://schemas.microsoft.com/office/drawing/2014/main" id="{A8F12E8E-9FDE-3E45-A441-6479A1A4450D}"/>
                </a:ext>
              </a:extLst>
            </p:cNvPr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inus 15">
              <a:extLst>
                <a:ext uri="{FF2B5EF4-FFF2-40B4-BE49-F238E27FC236}">
                  <a16:creationId xmlns:a16="http://schemas.microsoft.com/office/drawing/2014/main" id="{5492349C-717A-D64D-AAD2-A21FCBFCA917}"/>
                </a:ext>
              </a:extLst>
            </p:cNvPr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Down Arrow 16">
            <a:extLst>
              <a:ext uri="{FF2B5EF4-FFF2-40B4-BE49-F238E27FC236}">
                <a16:creationId xmlns:a16="http://schemas.microsoft.com/office/drawing/2014/main" id="{278384EE-07BA-3049-ACE8-5F1FB90B7237}"/>
              </a:ext>
            </a:extLst>
          </p:cNvPr>
          <p:cNvSpPr/>
          <p:nvPr/>
        </p:nvSpPr>
        <p:spPr>
          <a:xfrm rot="10800000">
            <a:off x="5464391" y="3054404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ightarrow.pdf">
            <a:extLst>
              <a:ext uri="{FF2B5EF4-FFF2-40B4-BE49-F238E27FC236}">
                <a16:creationId xmlns:a16="http://schemas.microsoft.com/office/drawing/2014/main" id="{F41EA2FA-3208-2E40-A75F-C4789A1C5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92" y="777494"/>
            <a:ext cx="2098644" cy="2969846"/>
          </a:xfrm>
          <a:prstGeom prst="rect">
            <a:avLst/>
          </a:prstGeom>
        </p:spPr>
      </p:pic>
      <p:pic>
        <p:nvPicPr>
          <p:cNvPr id="19" name="Picture 18" descr="lightarrow.pdf">
            <a:extLst>
              <a:ext uri="{FF2B5EF4-FFF2-40B4-BE49-F238E27FC236}">
                <a16:creationId xmlns:a16="http://schemas.microsoft.com/office/drawing/2014/main" id="{1443F387-678B-9541-B0C4-1DEBE0DE2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87" y="1466036"/>
            <a:ext cx="2098644" cy="2969846"/>
          </a:xfrm>
          <a:prstGeom prst="rect">
            <a:avLst/>
          </a:prstGeom>
        </p:spPr>
      </p:pic>
      <p:pic>
        <p:nvPicPr>
          <p:cNvPr id="20" name="Picture 19" descr="lightarrow.pdf">
            <a:extLst>
              <a:ext uri="{FF2B5EF4-FFF2-40B4-BE49-F238E27FC236}">
                <a16:creationId xmlns:a16="http://schemas.microsoft.com/office/drawing/2014/main" id="{8E64C9D3-E177-5E42-869D-D984282C5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81" y="2103057"/>
            <a:ext cx="2098644" cy="2969846"/>
          </a:xfrm>
          <a:prstGeom prst="rect">
            <a:avLst/>
          </a:prstGeom>
        </p:spPr>
      </p:pic>
      <p:pic>
        <p:nvPicPr>
          <p:cNvPr id="21" name="Picture 20" descr="lightarrow.pdf">
            <a:extLst>
              <a:ext uri="{FF2B5EF4-FFF2-40B4-BE49-F238E27FC236}">
                <a16:creationId xmlns:a16="http://schemas.microsoft.com/office/drawing/2014/main" id="{34B58D7D-0249-2A44-B039-2EB3FEAD8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74" y="2804633"/>
            <a:ext cx="2098644" cy="2969846"/>
          </a:xfrm>
          <a:prstGeom prst="rect">
            <a:avLst/>
          </a:prstGeom>
        </p:spPr>
      </p:pic>
      <p:pic>
        <p:nvPicPr>
          <p:cNvPr id="22" name="Picture 21" descr="lightarrow.pdf">
            <a:extLst>
              <a:ext uri="{FF2B5EF4-FFF2-40B4-BE49-F238E27FC236}">
                <a16:creationId xmlns:a16="http://schemas.microsoft.com/office/drawing/2014/main" id="{F4711494-AABE-A145-A28C-35B3C6A26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67" y="3506209"/>
            <a:ext cx="2098644" cy="2969846"/>
          </a:xfrm>
          <a:prstGeom prst="rect">
            <a:avLst/>
          </a:prstGeom>
        </p:spPr>
      </p:pic>
      <p:pic>
        <p:nvPicPr>
          <p:cNvPr id="23" name="Picture 22" descr="lightarrow.pdf">
            <a:extLst>
              <a:ext uri="{FF2B5EF4-FFF2-40B4-BE49-F238E27FC236}">
                <a16:creationId xmlns:a16="http://schemas.microsoft.com/office/drawing/2014/main" id="{5053C93F-49B8-A843-B99E-3E81F1934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60" y="4207785"/>
            <a:ext cx="2098644" cy="2969846"/>
          </a:xfrm>
          <a:prstGeom prst="rect">
            <a:avLst/>
          </a:prstGeom>
        </p:spPr>
      </p:pic>
      <p:pic>
        <p:nvPicPr>
          <p:cNvPr id="24" name="Picture 23" descr="lightarrow.pdf">
            <a:extLst>
              <a:ext uri="{FF2B5EF4-FFF2-40B4-BE49-F238E27FC236}">
                <a16:creationId xmlns:a16="http://schemas.microsoft.com/office/drawing/2014/main" id="{4CE195E3-5B71-7D46-AC6F-1034C0B1D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84367">
            <a:off x="1407953" y="4909361"/>
            <a:ext cx="2098644" cy="2969846"/>
          </a:xfrm>
          <a:prstGeom prst="rect">
            <a:avLst/>
          </a:prstGeom>
        </p:spPr>
      </p:pic>
      <p:sp>
        <p:nvSpPr>
          <p:cNvPr id="30" name="Down Arrow 29">
            <a:extLst>
              <a:ext uri="{FF2B5EF4-FFF2-40B4-BE49-F238E27FC236}">
                <a16:creationId xmlns:a16="http://schemas.microsoft.com/office/drawing/2014/main" id="{EBF3C8EC-CEAF-814D-9D64-2BFBEDDBD47F}"/>
              </a:ext>
            </a:extLst>
          </p:cNvPr>
          <p:cNvSpPr/>
          <p:nvPr/>
        </p:nvSpPr>
        <p:spPr>
          <a:xfrm>
            <a:off x="7552038" y="1322832"/>
            <a:ext cx="221673" cy="4904076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303091-9164-E346-9A28-EA2F661E7507}"/>
              </a:ext>
            </a:extLst>
          </p:cNvPr>
          <p:cNvSpPr txBox="1"/>
          <p:nvPr/>
        </p:nvSpPr>
        <p:spPr>
          <a:xfrm>
            <a:off x="7773711" y="6042242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</a:t>
            </a:r>
            <a:r>
              <a:rPr lang="en-US" baseline="30000" dirty="0"/>
              <a:t>-</a:t>
            </a:r>
            <a:endParaRPr lang="en-US" i="1" dirty="0"/>
          </a:p>
        </p:txBody>
      </p:sp>
      <p:sp>
        <p:nvSpPr>
          <p:cNvPr id="32" name="Curved Down Arrow 31">
            <a:extLst>
              <a:ext uri="{FF2B5EF4-FFF2-40B4-BE49-F238E27FC236}">
                <a16:creationId xmlns:a16="http://schemas.microsoft.com/office/drawing/2014/main" id="{9DC5AC08-D013-674A-BD03-06301803DA0D}"/>
              </a:ext>
            </a:extLst>
          </p:cNvPr>
          <p:cNvSpPr/>
          <p:nvPr/>
        </p:nvSpPr>
        <p:spPr>
          <a:xfrm flipH="1">
            <a:off x="6300324" y="2198989"/>
            <a:ext cx="1463509" cy="793011"/>
          </a:xfrm>
          <a:prstGeom prst="curved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EAE02A-CADF-8E43-81B3-A7DF39DE445E}"/>
              </a:ext>
            </a:extLst>
          </p:cNvPr>
          <p:cNvSpPr txBox="1"/>
          <p:nvPr/>
        </p:nvSpPr>
        <p:spPr>
          <a:xfrm>
            <a:off x="5335830" y="1856653"/>
            <a:ext cx="168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Stimulated EELS</a:t>
            </a:r>
          </a:p>
        </p:txBody>
      </p:sp>
    </p:spTree>
    <p:extLst>
      <p:ext uri="{BB962C8B-B14F-4D97-AF65-F5344CB8AC3E}">
        <p14:creationId xmlns:p14="http://schemas.microsoft.com/office/powerpoint/2010/main" val="143407599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8BF95-3F84-6B42-9C6A-E392A348E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Photon-plasmon and electron-plasmon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78A13-684E-6E4B-8CEC-34DA1D0EB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168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94ABB9-FF0E-0543-B11F-8A1FCAC64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252" y="2436544"/>
            <a:ext cx="2700337" cy="267665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A0EE64A-C975-8C49-8DF3-7E61B2AAB72D}"/>
              </a:ext>
            </a:extLst>
          </p:cNvPr>
          <p:cNvGrpSpPr/>
          <p:nvPr/>
        </p:nvGrpSpPr>
        <p:grpSpPr>
          <a:xfrm rot="10800000">
            <a:off x="4549392" y="2548424"/>
            <a:ext cx="2324098" cy="2444356"/>
            <a:chOff x="4977403" y="2071687"/>
            <a:chExt cx="2324098" cy="2444356"/>
          </a:xfrm>
        </p:grpSpPr>
        <p:sp>
          <p:nvSpPr>
            <p:cNvPr id="7" name="Cross 6">
              <a:extLst>
                <a:ext uri="{FF2B5EF4-FFF2-40B4-BE49-F238E27FC236}">
                  <a16:creationId xmlns:a16="http://schemas.microsoft.com/office/drawing/2014/main" id="{AFC2957D-40B8-5D4B-84E4-80C88D6D3C81}"/>
                </a:ext>
              </a:extLst>
            </p:cNvPr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ross 7">
              <a:extLst>
                <a:ext uri="{FF2B5EF4-FFF2-40B4-BE49-F238E27FC236}">
                  <a16:creationId xmlns:a16="http://schemas.microsoft.com/office/drawing/2014/main" id="{7DB4F36C-BEEA-1D4E-AC52-20EE5CB6F2C6}"/>
                </a:ext>
              </a:extLst>
            </p:cNvPr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ross 8">
              <a:extLst>
                <a:ext uri="{FF2B5EF4-FFF2-40B4-BE49-F238E27FC236}">
                  <a16:creationId xmlns:a16="http://schemas.microsoft.com/office/drawing/2014/main" id="{D40B0264-D1C7-4B46-B76F-788E2C395FA9}"/>
                </a:ext>
              </a:extLst>
            </p:cNvPr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>
              <a:extLst>
                <a:ext uri="{FF2B5EF4-FFF2-40B4-BE49-F238E27FC236}">
                  <a16:creationId xmlns:a16="http://schemas.microsoft.com/office/drawing/2014/main" id="{2FA4BDE6-B8B6-6442-852E-0869790FD85F}"/>
                </a:ext>
              </a:extLst>
            </p:cNvPr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>
              <a:extLst>
                <a:ext uri="{FF2B5EF4-FFF2-40B4-BE49-F238E27FC236}">
                  <a16:creationId xmlns:a16="http://schemas.microsoft.com/office/drawing/2014/main" id="{E593DC46-F2BD-5B4F-A2B9-5E454555C5E1}"/>
                </a:ext>
              </a:extLst>
            </p:cNvPr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inus 11">
              <a:extLst>
                <a:ext uri="{FF2B5EF4-FFF2-40B4-BE49-F238E27FC236}">
                  <a16:creationId xmlns:a16="http://schemas.microsoft.com/office/drawing/2014/main" id="{2AB0616A-DA35-494B-8B46-A6FDC8814F8D}"/>
                </a:ext>
              </a:extLst>
            </p:cNvPr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inus 12">
              <a:extLst>
                <a:ext uri="{FF2B5EF4-FFF2-40B4-BE49-F238E27FC236}">
                  <a16:creationId xmlns:a16="http://schemas.microsoft.com/office/drawing/2014/main" id="{D50985A0-E64F-2D4B-9C13-D30E57AA732B}"/>
                </a:ext>
              </a:extLst>
            </p:cNvPr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inus 13">
              <a:extLst>
                <a:ext uri="{FF2B5EF4-FFF2-40B4-BE49-F238E27FC236}">
                  <a16:creationId xmlns:a16="http://schemas.microsoft.com/office/drawing/2014/main" id="{EF6C488E-B734-5941-933C-85529C09410F}"/>
                </a:ext>
              </a:extLst>
            </p:cNvPr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inus 14">
              <a:extLst>
                <a:ext uri="{FF2B5EF4-FFF2-40B4-BE49-F238E27FC236}">
                  <a16:creationId xmlns:a16="http://schemas.microsoft.com/office/drawing/2014/main" id="{A8F12E8E-9FDE-3E45-A441-6479A1A4450D}"/>
                </a:ext>
              </a:extLst>
            </p:cNvPr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inus 15">
              <a:extLst>
                <a:ext uri="{FF2B5EF4-FFF2-40B4-BE49-F238E27FC236}">
                  <a16:creationId xmlns:a16="http://schemas.microsoft.com/office/drawing/2014/main" id="{5492349C-717A-D64D-AAD2-A21FCBFCA917}"/>
                </a:ext>
              </a:extLst>
            </p:cNvPr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Down Arrow 16">
            <a:extLst>
              <a:ext uri="{FF2B5EF4-FFF2-40B4-BE49-F238E27FC236}">
                <a16:creationId xmlns:a16="http://schemas.microsoft.com/office/drawing/2014/main" id="{278384EE-07BA-3049-ACE8-5F1FB90B7237}"/>
              </a:ext>
            </a:extLst>
          </p:cNvPr>
          <p:cNvSpPr/>
          <p:nvPr/>
        </p:nvSpPr>
        <p:spPr>
          <a:xfrm rot="10800000">
            <a:off x="5464391" y="3054404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EBF3C8EC-CEAF-814D-9D64-2BFBEDDBD47F}"/>
              </a:ext>
            </a:extLst>
          </p:cNvPr>
          <p:cNvSpPr/>
          <p:nvPr/>
        </p:nvSpPr>
        <p:spPr>
          <a:xfrm>
            <a:off x="7552038" y="1322832"/>
            <a:ext cx="221673" cy="4904076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303091-9164-E346-9A28-EA2F661E7507}"/>
              </a:ext>
            </a:extLst>
          </p:cNvPr>
          <p:cNvSpPr txBox="1"/>
          <p:nvPr/>
        </p:nvSpPr>
        <p:spPr>
          <a:xfrm>
            <a:off x="7773711" y="6042242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</a:t>
            </a:r>
            <a:r>
              <a:rPr lang="en-US" baseline="30000" dirty="0"/>
              <a:t>-</a:t>
            </a:r>
            <a:endParaRPr lang="en-US" i="1" dirty="0"/>
          </a:p>
        </p:txBody>
      </p:sp>
      <p:sp>
        <p:nvSpPr>
          <p:cNvPr id="32" name="Curved Down Arrow 31">
            <a:extLst>
              <a:ext uri="{FF2B5EF4-FFF2-40B4-BE49-F238E27FC236}">
                <a16:creationId xmlns:a16="http://schemas.microsoft.com/office/drawing/2014/main" id="{9DC5AC08-D013-674A-BD03-06301803DA0D}"/>
              </a:ext>
            </a:extLst>
          </p:cNvPr>
          <p:cNvSpPr/>
          <p:nvPr/>
        </p:nvSpPr>
        <p:spPr>
          <a:xfrm flipH="1">
            <a:off x="6300324" y="2198989"/>
            <a:ext cx="1463509" cy="793011"/>
          </a:xfrm>
          <a:prstGeom prst="curved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4EAE02A-CADF-8E43-81B3-A7DF39DE445E}"/>
              </a:ext>
            </a:extLst>
          </p:cNvPr>
          <p:cNvSpPr txBox="1"/>
          <p:nvPr/>
        </p:nvSpPr>
        <p:spPr>
          <a:xfrm>
            <a:off x="5335830" y="1856653"/>
            <a:ext cx="168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trike="sngStrike" dirty="0"/>
              <a:t>Stimulated</a:t>
            </a:r>
            <a:r>
              <a:rPr lang="en-US" dirty="0"/>
              <a:t> EELS</a:t>
            </a:r>
          </a:p>
        </p:txBody>
      </p:sp>
    </p:spTree>
    <p:extLst>
      <p:ext uri="{BB962C8B-B14F-4D97-AF65-F5344CB8AC3E}">
        <p14:creationId xmlns:p14="http://schemas.microsoft.com/office/powerpoint/2010/main" val="3141845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Learn about plasmons in metal nanoparticles</a:t>
            </a:r>
          </a:p>
          <a:p>
            <a:endParaRPr lang="en-US" dirty="0"/>
          </a:p>
          <a:p>
            <a:r>
              <a:rPr lang="en-US" dirty="0"/>
              <a:t>Learn how plasmons behave in clusters of metal nanoparticles</a:t>
            </a:r>
          </a:p>
          <a:p>
            <a:endParaRPr lang="en-US" dirty="0"/>
          </a:p>
          <a:p>
            <a:r>
              <a:rPr lang="en-US" dirty="0"/>
              <a:t>Qualitatively describe plasmon hybridization in mixed-metal, mixed-geometry clusters</a:t>
            </a:r>
          </a:p>
          <a:p>
            <a:endParaRPr lang="en-US" dirty="0"/>
          </a:p>
          <a:p>
            <a:r>
              <a:rPr lang="en-US" dirty="0"/>
              <a:t>Introduce size and magnetic effects to our model of cluster behavior</a:t>
            </a:r>
          </a:p>
          <a:p>
            <a:endParaRPr lang="en-US" dirty="0"/>
          </a:p>
          <a:p>
            <a:r>
              <a:rPr lang="en-US" dirty="0"/>
              <a:t>Accurately describe the plasmon resonances of large, finite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90247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EB35B-D0E1-B74B-85CE-E2088F18C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Stimulated EELS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075F3-2A42-5147-A268-ACAC71910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169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935997-ED9C-F44F-83D7-77D38A6A7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6100"/>
            <a:ext cx="12192000" cy="138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88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314824" y="2171700"/>
            <a:ext cx="1800225" cy="46863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480569" y="2163772"/>
            <a:ext cx="3457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Metal</a:t>
            </a:r>
          </a:p>
        </p:txBody>
      </p:sp>
    </p:spTree>
    <p:extLst>
      <p:ext uri="{BB962C8B-B14F-4D97-AF65-F5344CB8AC3E}">
        <p14:creationId xmlns:p14="http://schemas.microsoft.com/office/powerpoint/2010/main" val="36792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314824" y="2171700"/>
            <a:ext cx="1800225" cy="46863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480569" y="2163772"/>
            <a:ext cx="3457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Metal</a:t>
            </a:r>
          </a:p>
        </p:txBody>
      </p:sp>
      <p:sp>
        <p:nvSpPr>
          <p:cNvPr id="9" name="Down Arrow 8"/>
          <p:cNvSpPr/>
          <p:nvPr/>
        </p:nvSpPr>
        <p:spPr>
          <a:xfrm rot="3570173">
            <a:off x="8432007" y="-1026347"/>
            <a:ext cx="357187" cy="5843587"/>
          </a:xfrm>
          <a:prstGeom prst="downArrow">
            <a:avLst/>
          </a:prstGeom>
          <a:solidFill>
            <a:srgbClr val="FFFF00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602583" y="1606731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2039807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27E49-C0BE-6249-A4D1-7C897CE32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Nanophotonics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7B2D9-4D18-7E44-926F-901121047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900CC-AC6A-824E-9008-B15B3B3F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85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314824" y="2171700"/>
            <a:ext cx="1800225" cy="46863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480569" y="2163772"/>
            <a:ext cx="3457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Metal</a:t>
            </a:r>
          </a:p>
        </p:txBody>
      </p:sp>
      <p:sp>
        <p:nvSpPr>
          <p:cNvPr id="9" name="Down Arrow 8"/>
          <p:cNvSpPr/>
          <p:nvPr/>
        </p:nvSpPr>
        <p:spPr>
          <a:xfrm rot="3570173">
            <a:off x="8432007" y="-1026347"/>
            <a:ext cx="357187" cy="5843587"/>
          </a:xfrm>
          <a:prstGeom prst="downArrow">
            <a:avLst/>
          </a:prstGeom>
          <a:solidFill>
            <a:srgbClr val="FFFF00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8075732">
            <a:off x="8432007" y="2022447"/>
            <a:ext cx="357187" cy="5843587"/>
          </a:xfrm>
          <a:prstGeom prst="downArrow">
            <a:avLst/>
          </a:prstGeom>
          <a:solidFill>
            <a:srgbClr val="FFFF00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02583" y="1606731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623661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314824" y="2171700"/>
            <a:ext cx="1800225" cy="46863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480569" y="2163772"/>
            <a:ext cx="3457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Metal</a:t>
            </a:r>
          </a:p>
        </p:txBody>
      </p:sp>
      <p:sp>
        <p:nvSpPr>
          <p:cNvPr id="9" name="Down Arrow 8"/>
          <p:cNvSpPr/>
          <p:nvPr/>
        </p:nvSpPr>
        <p:spPr>
          <a:xfrm rot="3570173">
            <a:off x="8432007" y="-1026347"/>
            <a:ext cx="357187" cy="5843587"/>
          </a:xfrm>
          <a:prstGeom prst="downArrow">
            <a:avLst/>
          </a:prstGeom>
          <a:solidFill>
            <a:srgbClr val="FFFF00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8075732">
            <a:off x="8432007" y="2022447"/>
            <a:ext cx="357187" cy="5843587"/>
          </a:xfrm>
          <a:prstGeom prst="downArrow">
            <a:avLst/>
          </a:prstGeom>
          <a:solidFill>
            <a:srgbClr val="FFFF00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ame 1"/>
          <p:cNvSpPr/>
          <p:nvPr/>
        </p:nvSpPr>
        <p:spPr>
          <a:xfrm>
            <a:off x="5867401" y="2914650"/>
            <a:ext cx="690562" cy="1014414"/>
          </a:xfrm>
          <a:prstGeom prst="frame">
            <a:avLst>
              <a:gd name="adj1" fmla="val 668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02583" y="1606731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11199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6115049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72407" y="258764"/>
            <a:ext cx="3457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Metal</a:t>
            </a:r>
          </a:p>
        </p:txBody>
      </p:sp>
      <p:sp>
        <p:nvSpPr>
          <p:cNvPr id="9" name="Down Arrow 8"/>
          <p:cNvSpPr/>
          <p:nvPr/>
        </p:nvSpPr>
        <p:spPr>
          <a:xfrm rot="3938818">
            <a:off x="8037476" y="-1251853"/>
            <a:ext cx="357187" cy="6759337"/>
          </a:xfrm>
          <a:prstGeom prst="downArrow">
            <a:avLst/>
          </a:prstGeom>
          <a:solidFill>
            <a:srgbClr val="FFFF00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7434830">
            <a:off x="8085921" y="1376246"/>
            <a:ext cx="357187" cy="6672381"/>
          </a:xfrm>
          <a:prstGeom prst="downArrow">
            <a:avLst/>
          </a:prstGeom>
          <a:solidFill>
            <a:srgbClr val="FFFF00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5078462" y="0"/>
            <a:ext cx="0" cy="6858000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16200000">
            <a:off x="3684146" y="4775711"/>
            <a:ext cx="2091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Skin depth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5078462" y="1524000"/>
            <a:ext cx="1036587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733924" y="96665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10s of nm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02583" y="1606731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1405877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/>
          <p:cNvCxnSpPr/>
          <p:nvPr/>
        </p:nvCxnSpPr>
        <p:spPr>
          <a:xfrm flipH="1">
            <a:off x="431801" y="2933700"/>
            <a:ext cx="11277599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22</a:t>
            </a:fld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-7115179" y="145558"/>
            <a:ext cx="27360563" cy="6712442"/>
          </a:xfrm>
          <a:custGeom>
            <a:avLst/>
            <a:gdLst>
              <a:gd name="connsiteX0" fmla="*/ 0 w 12201526"/>
              <a:gd name="connsiteY0" fmla="*/ 57150 h 57150"/>
              <a:gd name="connsiteX1" fmla="*/ 6172201 w 12201526"/>
              <a:gd name="connsiteY1" fmla="*/ 0 h 57150"/>
              <a:gd name="connsiteX2" fmla="*/ 12201526 w 12201526"/>
              <a:gd name="connsiteY2" fmla="*/ 0 h 57150"/>
              <a:gd name="connsiteX0" fmla="*/ 0 w 12201526"/>
              <a:gd name="connsiteY0" fmla="*/ 1300163 h 1300163"/>
              <a:gd name="connsiteX1" fmla="*/ 6086476 w 12201526"/>
              <a:gd name="connsiteY1" fmla="*/ 0 h 1300163"/>
              <a:gd name="connsiteX2" fmla="*/ 12201526 w 12201526"/>
              <a:gd name="connsiteY2" fmla="*/ 1243013 h 1300163"/>
              <a:gd name="connsiteX0" fmla="*/ 0 w 12201526"/>
              <a:gd name="connsiteY0" fmla="*/ 2035023 h 2589348"/>
              <a:gd name="connsiteX1" fmla="*/ 6086476 w 12201526"/>
              <a:gd name="connsiteY1" fmla="*/ 734860 h 2589348"/>
              <a:gd name="connsiteX2" fmla="*/ 12201526 w 12201526"/>
              <a:gd name="connsiteY2" fmla="*/ 1977873 h 2589348"/>
              <a:gd name="connsiteX0" fmla="*/ 0 w 12201526"/>
              <a:gd name="connsiteY0" fmla="*/ 1173825 h 2494230"/>
              <a:gd name="connsiteX1" fmla="*/ 5957888 w 12201526"/>
              <a:gd name="connsiteY1" fmla="*/ 973799 h 2494230"/>
              <a:gd name="connsiteX2" fmla="*/ 12201526 w 12201526"/>
              <a:gd name="connsiteY2" fmla="*/ 1116675 h 2494230"/>
              <a:gd name="connsiteX0" fmla="*/ 0 w 12201526"/>
              <a:gd name="connsiteY0" fmla="*/ 1373615 h 2493228"/>
              <a:gd name="connsiteX1" fmla="*/ 5957888 w 12201526"/>
              <a:gd name="connsiteY1" fmla="*/ 902127 h 2493228"/>
              <a:gd name="connsiteX2" fmla="*/ 12201526 w 12201526"/>
              <a:gd name="connsiteY2" fmla="*/ 1316465 h 2493228"/>
              <a:gd name="connsiteX0" fmla="*/ 0 w 12201526"/>
              <a:gd name="connsiteY0" fmla="*/ 1868675 h 2554005"/>
              <a:gd name="connsiteX1" fmla="*/ 5957888 w 12201526"/>
              <a:gd name="connsiteY1" fmla="*/ 1397187 h 2554005"/>
              <a:gd name="connsiteX2" fmla="*/ 12201526 w 12201526"/>
              <a:gd name="connsiteY2" fmla="*/ 1811525 h 2554005"/>
              <a:gd name="connsiteX0" fmla="*/ 0 w 12201526"/>
              <a:gd name="connsiteY0" fmla="*/ 1894644 h 3043107"/>
              <a:gd name="connsiteX1" fmla="*/ 5957888 w 12201526"/>
              <a:gd name="connsiteY1" fmla="*/ 1423156 h 3043107"/>
              <a:gd name="connsiteX2" fmla="*/ 12201526 w 12201526"/>
              <a:gd name="connsiteY2" fmla="*/ 1837494 h 3043107"/>
              <a:gd name="connsiteX0" fmla="*/ 0 w 12201526"/>
              <a:gd name="connsiteY0" fmla="*/ 471539 h 471539"/>
              <a:gd name="connsiteX1" fmla="*/ 5957888 w 12201526"/>
              <a:gd name="connsiteY1" fmla="*/ 51 h 471539"/>
              <a:gd name="connsiteX2" fmla="*/ 12201526 w 12201526"/>
              <a:gd name="connsiteY2" fmla="*/ 414389 h 471539"/>
              <a:gd name="connsiteX0" fmla="*/ 0 w 12201526"/>
              <a:gd name="connsiteY0" fmla="*/ 3729039 h 3729039"/>
              <a:gd name="connsiteX1" fmla="*/ 5886450 w 12201526"/>
              <a:gd name="connsiteY1" fmla="*/ 0 h 3729039"/>
              <a:gd name="connsiteX2" fmla="*/ 12201526 w 12201526"/>
              <a:gd name="connsiteY2" fmla="*/ 3671889 h 3729039"/>
              <a:gd name="connsiteX0" fmla="*/ 0 w 12201526"/>
              <a:gd name="connsiteY0" fmla="*/ 3729386 h 3729386"/>
              <a:gd name="connsiteX1" fmla="*/ 5886450 w 12201526"/>
              <a:gd name="connsiteY1" fmla="*/ 347 h 3729386"/>
              <a:gd name="connsiteX2" fmla="*/ 12201526 w 12201526"/>
              <a:gd name="connsiteY2" fmla="*/ 3672236 h 3729386"/>
              <a:gd name="connsiteX0" fmla="*/ 0 w 12201526"/>
              <a:gd name="connsiteY0" fmla="*/ 3729446 h 3729446"/>
              <a:gd name="connsiteX1" fmla="*/ 5886450 w 12201526"/>
              <a:gd name="connsiteY1" fmla="*/ 407 h 3729446"/>
              <a:gd name="connsiteX2" fmla="*/ 12201526 w 12201526"/>
              <a:gd name="connsiteY2" fmla="*/ 3672296 h 3729446"/>
              <a:gd name="connsiteX0" fmla="*/ 0 w 12201526"/>
              <a:gd name="connsiteY0" fmla="*/ 3729040 h 3729040"/>
              <a:gd name="connsiteX1" fmla="*/ 5886450 w 12201526"/>
              <a:gd name="connsiteY1" fmla="*/ 1 h 3729040"/>
              <a:gd name="connsiteX2" fmla="*/ 12201526 w 12201526"/>
              <a:gd name="connsiteY2" fmla="*/ 3671890 h 3729040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38955" h="3735499">
                <a:moveTo>
                  <a:pt x="0" y="3729040"/>
                </a:moveTo>
                <a:cubicBezTo>
                  <a:pt x="2241570" y="3725009"/>
                  <a:pt x="3863291" y="-1075"/>
                  <a:pt x="5886450" y="1"/>
                </a:cubicBezTo>
                <a:cubicBezTo>
                  <a:pt x="7909609" y="1077"/>
                  <a:pt x="9174541" y="3694860"/>
                  <a:pt x="12138955" y="3735499"/>
                </a:cubicBezTo>
              </a:path>
            </a:pathLst>
          </a:custGeom>
          <a:noFill/>
          <a:ln w="76200">
            <a:solidFill>
              <a:srgbClr val="FFEA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772026" y="5334000"/>
            <a:ext cx="2700337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257358" y="5495836"/>
            <a:ext cx="1729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10s of nm</a:t>
            </a:r>
          </a:p>
          <a:p>
            <a:pPr algn="ctr"/>
            <a:r>
              <a:rPr lang="en-US" dirty="0"/>
              <a:t>(Approximately the same size as the skin depth!)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34867" y="2164819"/>
            <a:ext cx="2467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100s of </a:t>
            </a:r>
            <a:r>
              <a:rPr lang="en-US"/>
              <a:t>nm </a:t>
            </a:r>
          </a:p>
          <a:p>
            <a:pPr algn="ctr"/>
            <a:r>
              <a:rPr lang="en-US" dirty="0"/>
              <a:t>(one half-wavelength)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01783" y="1595373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Light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723DFE-72AD-1640-9A99-425B546BE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63" y="1959807"/>
            <a:ext cx="2700337" cy="267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848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23</a:t>
            </a:fld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-7115179" y="145558"/>
            <a:ext cx="27360563" cy="6712442"/>
          </a:xfrm>
          <a:custGeom>
            <a:avLst/>
            <a:gdLst>
              <a:gd name="connsiteX0" fmla="*/ 0 w 12201526"/>
              <a:gd name="connsiteY0" fmla="*/ 57150 h 57150"/>
              <a:gd name="connsiteX1" fmla="*/ 6172201 w 12201526"/>
              <a:gd name="connsiteY1" fmla="*/ 0 h 57150"/>
              <a:gd name="connsiteX2" fmla="*/ 12201526 w 12201526"/>
              <a:gd name="connsiteY2" fmla="*/ 0 h 57150"/>
              <a:gd name="connsiteX0" fmla="*/ 0 w 12201526"/>
              <a:gd name="connsiteY0" fmla="*/ 1300163 h 1300163"/>
              <a:gd name="connsiteX1" fmla="*/ 6086476 w 12201526"/>
              <a:gd name="connsiteY1" fmla="*/ 0 h 1300163"/>
              <a:gd name="connsiteX2" fmla="*/ 12201526 w 12201526"/>
              <a:gd name="connsiteY2" fmla="*/ 1243013 h 1300163"/>
              <a:gd name="connsiteX0" fmla="*/ 0 w 12201526"/>
              <a:gd name="connsiteY0" fmla="*/ 2035023 h 2589348"/>
              <a:gd name="connsiteX1" fmla="*/ 6086476 w 12201526"/>
              <a:gd name="connsiteY1" fmla="*/ 734860 h 2589348"/>
              <a:gd name="connsiteX2" fmla="*/ 12201526 w 12201526"/>
              <a:gd name="connsiteY2" fmla="*/ 1977873 h 2589348"/>
              <a:gd name="connsiteX0" fmla="*/ 0 w 12201526"/>
              <a:gd name="connsiteY0" fmla="*/ 1173825 h 2494230"/>
              <a:gd name="connsiteX1" fmla="*/ 5957888 w 12201526"/>
              <a:gd name="connsiteY1" fmla="*/ 973799 h 2494230"/>
              <a:gd name="connsiteX2" fmla="*/ 12201526 w 12201526"/>
              <a:gd name="connsiteY2" fmla="*/ 1116675 h 2494230"/>
              <a:gd name="connsiteX0" fmla="*/ 0 w 12201526"/>
              <a:gd name="connsiteY0" fmla="*/ 1373615 h 2493228"/>
              <a:gd name="connsiteX1" fmla="*/ 5957888 w 12201526"/>
              <a:gd name="connsiteY1" fmla="*/ 902127 h 2493228"/>
              <a:gd name="connsiteX2" fmla="*/ 12201526 w 12201526"/>
              <a:gd name="connsiteY2" fmla="*/ 1316465 h 2493228"/>
              <a:gd name="connsiteX0" fmla="*/ 0 w 12201526"/>
              <a:gd name="connsiteY0" fmla="*/ 1868675 h 2554005"/>
              <a:gd name="connsiteX1" fmla="*/ 5957888 w 12201526"/>
              <a:gd name="connsiteY1" fmla="*/ 1397187 h 2554005"/>
              <a:gd name="connsiteX2" fmla="*/ 12201526 w 12201526"/>
              <a:gd name="connsiteY2" fmla="*/ 1811525 h 2554005"/>
              <a:gd name="connsiteX0" fmla="*/ 0 w 12201526"/>
              <a:gd name="connsiteY0" fmla="*/ 1894644 h 3043107"/>
              <a:gd name="connsiteX1" fmla="*/ 5957888 w 12201526"/>
              <a:gd name="connsiteY1" fmla="*/ 1423156 h 3043107"/>
              <a:gd name="connsiteX2" fmla="*/ 12201526 w 12201526"/>
              <a:gd name="connsiteY2" fmla="*/ 1837494 h 3043107"/>
              <a:gd name="connsiteX0" fmla="*/ 0 w 12201526"/>
              <a:gd name="connsiteY0" fmla="*/ 471539 h 471539"/>
              <a:gd name="connsiteX1" fmla="*/ 5957888 w 12201526"/>
              <a:gd name="connsiteY1" fmla="*/ 51 h 471539"/>
              <a:gd name="connsiteX2" fmla="*/ 12201526 w 12201526"/>
              <a:gd name="connsiteY2" fmla="*/ 414389 h 471539"/>
              <a:gd name="connsiteX0" fmla="*/ 0 w 12201526"/>
              <a:gd name="connsiteY0" fmla="*/ 3729039 h 3729039"/>
              <a:gd name="connsiteX1" fmla="*/ 5886450 w 12201526"/>
              <a:gd name="connsiteY1" fmla="*/ 0 h 3729039"/>
              <a:gd name="connsiteX2" fmla="*/ 12201526 w 12201526"/>
              <a:gd name="connsiteY2" fmla="*/ 3671889 h 3729039"/>
              <a:gd name="connsiteX0" fmla="*/ 0 w 12201526"/>
              <a:gd name="connsiteY0" fmla="*/ 3729386 h 3729386"/>
              <a:gd name="connsiteX1" fmla="*/ 5886450 w 12201526"/>
              <a:gd name="connsiteY1" fmla="*/ 347 h 3729386"/>
              <a:gd name="connsiteX2" fmla="*/ 12201526 w 12201526"/>
              <a:gd name="connsiteY2" fmla="*/ 3672236 h 3729386"/>
              <a:gd name="connsiteX0" fmla="*/ 0 w 12201526"/>
              <a:gd name="connsiteY0" fmla="*/ 3729446 h 3729446"/>
              <a:gd name="connsiteX1" fmla="*/ 5886450 w 12201526"/>
              <a:gd name="connsiteY1" fmla="*/ 407 h 3729446"/>
              <a:gd name="connsiteX2" fmla="*/ 12201526 w 12201526"/>
              <a:gd name="connsiteY2" fmla="*/ 3672296 h 3729446"/>
              <a:gd name="connsiteX0" fmla="*/ 0 w 12201526"/>
              <a:gd name="connsiteY0" fmla="*/ 3729040 h 3729040"/>
              <a:gd name="connsiteX1" fmla="*/ 5886450 w 12201526"/>
              <a:gd name="connsiteY1" fmla="*/ 1 h 3729040"/>
              <a:gd name="connsiteX2" fmla="*/ 12201526 w 12201526"/>
              <a:gd name="connsiteY2" fmla="*/ 3671890 h 3729040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38955" h="3735499">
                <a:moveTo>
                  <a:pt x="0" y="3729040"/>
                </a:moveTo>
                <a:cubicBezTo>
                  <a:pt x="2241570" y="3725009"/>
                  <a:pt x="3863291" y="-1075"/>
                  <a:pt x="5886450" y="1"/>
                </a:cubicBezTo>
                <a:cubicBezTo>
                  <a:pt x="7909609" y="1077"/>
                  <a:pt x="9174541" y="3694860"/>
                  <a:pt x="12138955" y="3735499"/>
                </a:cubicBezTo>
              </a:path>
            </a:pathLst>
          </a:custGeom>
          <a:noFill/>
          <a:ln w="76200">
            <a:solidFill>
              <a:srgbClr val="FFEA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 rot="10800000">
            <a:off x="211929" y="2914649"/>
            <a:ext cx="357187" cy="3943350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 rot="10800000">
            <a:off x="1364455" y="2071687"/>
            <a:ext cx="357187" cy="4786311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0800000">
            <a:off x="2516980" y="1228723"/>
            <a:ext cx="357187" cy="5629276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 rot="10800000">
            <a:off x="3619500" y="642938"/>
            <a:ext cx="357187" cy="6215062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800000">
            <a:off x="4722019" y="271462"/>
            <a:ext cx="357187" cy="658653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 rot="10800000">
            <a:off x="5754286" y="145556"/>
            <a:ext cx="357187" cy="6712443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 rot="10800000">
            <a:off x="6906812" y="271463"/>
            <a:ext cx="357187" cy="6586536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0800000">
            <a:off x="8059337" y="642938"/>
            <a:ext cx="357187" cy="6215062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800000">
            <a:off x="9161857" y="1228724"/>
            <a:ext cx="357187" cy="5629275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10800000">
            <a:off x="10264376" y="1928811"/>
            <a:ext cx="357187" cy="4929188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 rot="10800000">
            <a:off x="11202588" y="2714624"/>
            <a:ext cx="357187" cy="4143375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196735" y="1486912"/>
            <a:ext cx="745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/>
              <a:t>E</a:t>
            </a:r>
            <a:r>
              <a:rPr lang="en-US" sz="3200" baseline="-25000" dirty="0" err="1"/>
              <a:t>ext</a:t>
            </a:r>
            <a:endParaRPr lang="en-US" sz="3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201783" y="1595373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Light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DAE5177-38CD-5F45-9FB4-A3ABAE558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63" y="1959807"/>
            <a:ext cx="2700337" cy="267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55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11"/>
          <p:cNvSpPr/>
          <p:nvPr/>
        </p:nvSpPr>
        <p:spPr>
          <a:xfrm rot="10800000">
            <a:off x="6906812" y="271463"/>
            <a:ext cx="357187" cy="6586536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24</a:t>
            </a:fld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-7115179" y="145558"/>
            <a:ext cx="27360563" cy="6712442"/>
          </a:xfrm>
          <a:custGeom>
            <a:avLst/>
            <a:gdLst>
              <a:gd name="connsiteX0" fmla="*/ 0 w 12201526"/>
              <a:gd name="connsiteY0" fmla="*/ 57150 h 57150"/>
              <a:gd name="connsiteX1" fmla="*/ 6172201 w 12201526"/>
              <a:gd name="connsiteY1" fmla="*/ 0 h 57150"/>
              <a:gd name="connsiteX2" fmla="*/ 12201526 w 12201526"/>
              <a:gd name="connsiteY2" fmla="*/ 0 h 57150"/>
              <a:gd name="connsiteX0" fmla="*/ 0 w 12201526"/>
              <a:gd name="connsiteY0" fmla="*/ 1300163 h 1300163"/>
              <a:gd name="connsiteX1" fmla="*/ 6086476 w 12201526"/>
              <a:gd name="connsiteY1" fmla="*/ 0 h 1300163"/>
              <a:gd name="connsiteX2" fmla="*/ 12201526 w 12201526"/>
              <a:gd name="connsiteY2" fmla="*/ 1243013 h 1300163"/>
              <a:gd name="connsiteX0" fmla="*/ 0 w 12201526"/>
              <a:gd name="connsiteY0" fmla="*/ 2035023 h 2589348"/>
              <a:gd name="connsiteX1" fmla="*/ 6086476 w 12201526"/>
              <a:gd name="connsiteY1" fmla="*/ 734860 h 2589348"/>
              <a:gd name="connsiteX2" fmla="*/ 12201526 w 12201526"/>
              <a:gd name="connsiteY2" fmla="*/ 1977873 h 2589348"/>
              <a:gd name="connsiteX0" fmla="*/ 0 w 12201526"/>
              <a:gd name="connsiteY0" fmla="*/ 1173825 h 2494230"/>
              <a:gd name="connsiteX1" fmla="*/ 5957888 w 12201526"/>
              <a:gd name="connsiteY1" fmla="*/ 973799 h 2494230"/>
              <a:gd name="connsiteX2" fmla="*/ 12201526 w 12201526"/>
              <a:gd name="connsiteY2" fmla="*/ 1116675 h 2494230"/>
              <a:gd name="connsiteX0" fmla="*/ 0 w 12201526"/>
              <a:gd name="connsiteY0" fmla="*/ 1373615 h 2493228"/>
              <a:gd name="connsiteX1" fmla="*/ 5957888 w 12201526"/>
              <a:gd name="connsiteY1" fmla="*/ 902127 h 2493228"/>
              <a:gd name="connsiteX2" fmla="*/ 12201526 w 12201526"/>
              <a:gd name="connsiteY2" fmla="*/ 1316465 h 2493228"/>
              <a:gd name="connsiteX0" fmla="*/ 0 w 12201526"/>
              <a:gd name="connsiteY0" fmla="*/ 1868675 h 2554005"/>
              <a:gd name="connsiteX1" fmla="*/ 5957888 w 12201526"/>
              <a:gd name="connsiteY1" fmla="*/ 1397187 h 2554005"/>
              <a:gd name="connsiteX2" fmla="*/ 12201526 w 12201526"/>
              <a:gd name="connsiteY2" fmla="*/ 1811525 h 2554005"/>
              <a:gd name="connsiteX0" fmla="*/ 0 w 12201526"/>
              <a:gd name="connsiteY0" fmla="*/ 1894644 h 3043107"/>
              <a:gd name="connsiteX1" fmla="*/ 5957888 w 12201526"/>
              <a:gd name="connsiteY1" fmla="*/ 1423156 h 3043107"/>
              <a:gd name="connsiteX2" fmla="*/ 12201526 w 12201526"/>
              <a:gd name="connsiteY2" fmla="*/ 1837494 h 3043107"/>
              <a:gd name="connsiteX0" fmla="*/ 0 w 12201526"/>
              <a:gd name="connsiteY0" fmla="*/ 471539 h 471539"/>
              <a:gd name="connsiteX1" fmla="*/ 5957888 w 12201526"/>
              <a:gd name="connsiteY1" fmla="*/ 51 h 471539"/>
              <a:gd name="connsiteX2" fmla="*/ 12201526 w 12201526"/>
              <a:gd name="connsiteY2" fmla="*/ 414389 h 471539"/>
              <a:gd name="connsiteX0" fmla="*/ 0 w 12201526"/>
              <a:gd name="connsiteY0" fmla="*/ 3729039 h 3729039"/>
              <a:gd name="connsiteX1" fmla="*/ 5886450 w 12201526"/>
              <a:gd name="connsiteY1" fmla="*/ 0 h 3729039"/>
              <a:gd name="connsiteX2" fmla="*/ 12201526 w 12201526"/>
              <a:gd name="connsiteY2" fmla="*/ 3671889 h 3729039"/>
              <a:gd name="connsiteX0" fmla="*/ 0 w 12201526"/>
              <a:gd name="connsiteY0" fmla="*/ 3729386 h 3729386"/>
              <a:gd name="connsiteX1" fmla="*/ 5886450 w 12201526"/>
              <a:gd name="connsiteY1" fmla="*/ 347 h 3729386"/>
              <a:gd name="connsiteX2" fmla="*/ 12201526 w 12201526"/>
              <a:gd name="connsiteY2" fmla="*/ 3672236 h 3729386"/>
              <a:gd name="connsiteX0" fmla="*/ 0 w 12201526"/>
              <a:gd name="connsiteY0" fmla="*/ 3729446 h 3729446"/>
              <a:gd name="connsiteX1" fmla="*/ 5886450 w 12201526"/>
              <a:gd name="connsiteY1" fmla="*/ 407 h 3729446"/>
              <a:gd name="connsiteX2" fmla="*/ 12201526 w 12201526"/>
              <a:gd name="connsiteY2" fmla="*/ 3672296 h 3729446"/>
              <a:gd name="connsiteX0" fmla="*/ 0 w 12201526"/>
              <a:gd name="connsiteY0" fmla="*/ 3729040 h 3729040"/>
              <a:gd name="connsiteX1" fmla="*/ 5886450 w 12201526"/>
              <a:gd name="connsiteY1" fmla="*/ 1 h 3729040"/>
              <a:gd name="connsiteX2" fmla="*/ 12201526 w 12201526"/>
              <a:gd name="connsiteY2" fmla="*/ 3671890 h 3729040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  <a:gd name="connsiteX0" fmla="*/ 0 w 12138955"/>
              <a:gd name="connsiteY0" fmla="*/ 3729040 h 3735499"/>
              <a:gd name="connsiteX1" fmla="*/ 5886450 w 12138955"/>
              <a:gd name="connsiteY1" fmla="*/ 1 h 3735499"/>
              <a:gd name="connsiteX2" fmla="*/ 12138955 w 12138955"/>
              <a:gd name="connsiteY2" fmla="*/ 3735499 h 3735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38955" h="3735499">
                <a:moveTo>
                  <a:pt x="0" y="3729040"/>
                </a:moveTo>
                <a:cubicBezTo>
                  <a:pt x="2241570" y="3725009"/>
                  <a:pt x="3863291" y="-1075"/>
                  <a:pt x="5886450" y="1"/>
                </a:cubicBezTo>
                <a:cubicBezTo>
                  <a:pt x="7909609" y="1077"/>
                  <a:pt x="9174541" y="3694860"/>
                  <a:pt x="12138955" y="3735499"/>
                </a:cubicBezTo>
              </a:path>
            </a:pathLst>
          </a:custGeom>
          <a:noFill/>
          <a:ln w="76200">
            <a:solidFill>
              <a:srgbClr val="FFEA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 rot="10800000">
            <a:off x="211929" y="2914649"/>
            <a:ext cx="357187" cy="3943350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 rot="10800000">
            <a:off x="1364455" y="2071687"/>
            <a:ext cx="357187" cy="4786311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 rot="10800000">
            <a:off x="2516980" y="1228723"/>
            <a:ext cx="357187" cy="5629276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 rot="10800000">
            <a:off x="3619500" y="642938"/>
            <a:ext cx="357187" cy="6215062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10800000">
            <a:off x="4722019" y="259714"/>
            <a:ext cx="357187" cy="6586537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 rot="10800000">
            <a:off x="5754286" y="147806"/>
            <a:ext cx="357187" cy="6712443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63" y="1959807"/>
            <a:ext cx="2700337" cy="2676653"/>
          </a:xfrm>
          <a:prstGeom prst="rect">
            <a:avLst/>
          </a:prstGeom>
        </p:spPr>
      </p:pic>
      <p:sp>
        <p:nvSpPr>
          <p:cNvPr id="13" name="Down Arrow 12"/>
          <p:cNvSpPr/>
          <p:nvPr/>
        </p:nvSpPr>
        <p:spPr>
          <a:xfrm rot="10800000">
            <a:off x="8059337" y="642938"/>
            <a:ext cx="357187" cy="6215062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0800000">
            <a:off x="9161857" y="1228724"/>
            <a:ext cx="357187" cy="5629275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10800000">
            <a:off x="10264376" y="1928811"/>
            <a:ext cx="357187" cy="4929188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 rot="10800000">
            <a:off x="11202588" y="2714624"/>
            <a:ext cx="357187" cy="4143375"/>
          </a:xfrm>
          <a:prstGeom prst="down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4977403" y="2071687"/>
            <a:ext cx="2324098" cy="2444356"/>
            <a:chOff x="4977403" y="2071687"/>
            <a:chExt cx="2324098" cy="2444356"/>
          </a:xfrm>
        </p:grpSpPr>
        <p:sp>
          <p:nvSpPr>
            <p:cNvPr id="2" name="Cross 1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ross 17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ross 18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ross 19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ross 20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Minus 2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Minus 21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Minus 22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Minus 23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Minus 24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7196735" y="1486912"/>
            <a:ext cx="745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/>
              <a:t>E</a:t>
            </a:r>
            <a:r>
              <a:rPr lang="en-US" sz="3200" baseline="-25000" dirty="0" err="1"/>
              <a:t>ext</a:t>
            </a:r>
            <a:endParaRPr lang="en-US" sz="32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201783" y="1595373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Light</a:t>
            </a:r>
          </a:p>
        </p:txBody>
      </p:sp>
    </p:spTree>
    <p:extLst>
      <p:ext uri="{BB962C8B-B14F-4D97-AF65-F5344CB8AC3E}">
        <p14:creationId xmlns:p14="http://schemas.microsoft.com/office/powerpoint/2010/main" val="72222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25</a:t>
            </a:fld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63" y="1959807"/>
            <a:ext cx="2700337" cy="2676653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 rot="10800000">
            <a:off x="4977403" y="2071687"/>
            <a:ext cx="2324098" cy="2444356"/>
            <a:chOff x="4977403" y="2071687"/>
            <a:chExt cx="2324098" cy="2444356"/>
          </a:xfrm>
        </p:grpSpPr>
        <p:sp>
          <p:nvSpPr>
            <p:cNvPr id="39" name="Cross 38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ross 41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ross 42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inus 43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Minus 44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Minus 45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Minus 46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Minus 47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17616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26</a:t>
            </a:fld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63" y="1959807"/>
            <a:ext cx="2700337" cy="2676653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4977403" y="2071687"/>
            <a:ext cx="2324098" cy="2444356"/>
            <a:chOff x="4977403" y="2071687"/>
            <a:chExt cx="2324098" cy="2444356"/>
          </a:xfrm>
        </p:grpSpPr>
        <p:sp>
          <p:nvSpPr>
            <p:cNvPr id="36" name="Cross 35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ross 36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ross 37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ross 38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Minus 40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inus 41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inus 42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inus 43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Minus 44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084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/>
          <p:cNvSpPr/>
          <p:nvPr/>
        </p:nvSpPr>
        <p:spPr>
          <a:xfrm>
            <a:off x="1849595" y="5660793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1849595" y="5222046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1849595" y="4704717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1849595" y="4148395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1849595" y="3588210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1849595" y="3030104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678144" y="1838587"/>
            <a:ext cx="1628775" cy="119836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27</a:t>
            </a:fld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63" y="1959807"/>
            <a:ext cx="2700337" cy="2676653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 rot="10800000">
            <a:off x="4977403" y="2071687"/>
            <a:ext cx="2324098" cy="2444356"/>
            <a:chOff x="4977403" y="2071687"/>
            <a:chExt cx="2324098" cy="2444356"/>
          </a:xfrm>
        </p:grpSpPr>
        <p:sp>
          <p:nvSpPr>
            <p:cNvPr id="35" name="Cross 34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ross 35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ross 36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ross 37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ross 38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Minus 39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Minus 40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inus 41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inus 42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inus 43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067" y="6246812"/>
            <a:ext cx="3213100" cy="584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487" y="2315775"/>
            <a:ext cx="7366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245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/>
          <p:cNvSpPr/>
          <p:nvPr/>
        </p:nvSpPr>
        <p:spPr>
          <a:xfrm>
            <a:off x="1841937" y="5661802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1841937" y="5480233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1841937" y="5248658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1841937" y="4978086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1841937" y="4746511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1841937" y="4474157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561349" y="3411967"/>
            <a:ext cx="1628775" cy="119836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564535" y="3411967"/>
            <a:ext cx="1628775" cy="119836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28</a:t>
            </a:fld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63" y="1959807"/>
            <a:ext cx="2700337" cy="2676653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977403" y="2071687"/>
            <a:ext cx="2324098" cy="2444356"/>
            <a:chOff x="4977403" y="2071687"/>
            <a:chExt cx="2324098" cy="2444356"/>
          </a:xfrm>
        </p:grpSpPr>
        <p:sp>
          <p:nvSpPr>
            <p:cNvPr id="37" name="Cross 36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ross 37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ross 38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inus 41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inus 42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inus 43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Minus 44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Minus 45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436" y="3844020"/>
            <a:ext cx="736600" cy="3429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067" y="6246812"/>
            <a:ext cx="32131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979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27E49-C0BE-6249-A4D1-7C897CE32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Nanophotonics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900CC-AC6A-824E-9008-B15B3B3F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EEB49-1D2D-6F46-A730-D47A47845F0B}"/>
              </a:ext>
            </a:extLst>
          </p:cNvPr>
          <p:cNvSpPr txBox="1"/>
          <p:nvPr/>
        </p:nvSpPr>
        <p:spPr>
          <a:xfrm>
            <a:off x="1713772" y="1843088"/>
            <a:ext cx="2929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Nanotechnology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34B177-D1C4-0E41-827A-1BC6B7377413}"/>
              </a:ext>
            </a:extLst>
          </p:cNvPr>
          <p:cNvSpPr txBox="1"/>
          <p:nvPr/>
        </p:nvSpPr>
        <p:spPr>
          <a:xfrm>
            <a:off x="8095917" y="1843088"/>
            <a:ext cx="1823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Photonics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D42686E4-3D2F-3245-B379-B6E560A625CB}"/>
              </a:ext>
            </a:extLst>
          </p:cNvPr>
          <p:cNvSpPr/>
          <p:nvPr/>
        </p:nvSpPr>
        <p:spPr>
          <a:xfrm rot="17165473">
            <a:off x="7172285" y="1081087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E2E6E6BE-D567-E449-8AB9-3B5FB958E368}"/>
              </a:ext>
            </a:extLst>
          </p:cNvPr>
          <p:cNvSpPr/>
          <p:nvPr/>
        </p:nvSpPr>
        <p:spPr>
          <a:xfrm rot="4434527" flipH="1">
            <a:off x="4657685" y="1081086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84F229-A6FA-764B-89FF-DB216ECDFCA9}"/>
              </a:ext>
            </a:extLst>
          </p:cNvPr>
          <p:cNvCxnSpPr>
            <a:stCxn id="2" idx="2"/>
          </p:cNvCxnSpPr>
          <p:nvPr/>
        </p:nvCxnSpPr>
        <p:spPr>
          <a:xfrm>
            <a:off x="6096000" y="1690688"/>
            <a:ext cx="0" cy="5167312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857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29</a:t>
            </a:fld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63" y="1959807"/>
            <a:ext cx="2700337" cy="2676653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 rot="10800000">
            <a:off x="4977403" y="2071687"/>
            <a:ext cx="2324098" cy="2444356"/>
            <a:chOff x="4977403" y="2071687"/>
            <a:chExt cx="2324098" cy="2444356"/>
          </a:xfrm>
        </p:grpSpPr>
        <p:sp>
          <p:nvSpPr>
            <p:cNvPr id="37" name="Cross 36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ross 37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ross 38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inus 41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inus 42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inus 43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Minus 44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Minus 45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/>
          <p:cNvSpPr/>
          <p:nvPr/>
        </p:nvSpPr>
        <p:spPr>
          <a:xfrm>
            <a:off x="1849595" y="5660793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1849595" y="5222046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1849595" y="4704717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1849595" y="4148395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1849595" y="3588210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1849595" y="3030104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678144" y="1838587"/>
            <a:ext cx="1628775" cy="119836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067" y="6246812"/>
            <a:ext cx="3213100" cy="5842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487" y="2315775"/>
            <a:ext cx="7366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201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709289" y="2670275"/>
            <a:ext cx="35153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Electric dipole </a:t>
            </a:r>
            <a:r>
              <a:rPr lang="en-US" sz="3200" dirty="0" err="1"/>
              <a:t>plasmon</a:t>
            </a:r>
            <a:endParaRPr lang="en-US" sz="32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30</a:t>
            </a:fld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63" y="1959807"/>
            <a:ext cx="2700337" cy="2676653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977403" y="2071687"/>
            <a:ext cx="2324098" cy="2444356"/>
            <a:chOff x="4977403" y="2071687"/>
            <a:chExt cx="2324098" cy="2444356"/>
          </a:xfrm>
        </p:grpSpPr>
        <p:sp>
          <p:nvSpPr>
            <p:cNvPr id="37" name="Cross 36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ross 37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ross 38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inus 41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inus 42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inus 43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Minus 44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Minus 45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Down Arrow 5"/>
          <p:cNvSpPr/>
          <p:nvPr/>
        </p:nvSpPr>
        <p:spPr>
          <a:xfrm>
            <a:off x="5892402" y="2577667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1841937" y="5661802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1841937" y="5480233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1841937" y="5248658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1841937" y="4978086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1841937" y="4746511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2"/>
          <p:cNvSpPr/>
          <p:nvPr/>
        </p:nvSpPr>
        <p:spPr>
          <a:xfrm>
            <a:off x="1841937" y="4474157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1561349" y="3411967"/>
            <a:ext cx="1628775" cy="119836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1564535" y="3411967"/>
            <a:ext cx="1628775" cy="119836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436" y="3844020"/>
            <a:ext cx="736600" cy="3429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067" y="6246812"/>
            <a:ext cx="32131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0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31</a:t>
            </a:fld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63" y="1959807"/>
            <a:ext cx="2700337" cy="2676653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 rot="10800000">
            <a:off x="4977403" y="2071687"/>
            <a:ext cx="2324098" cy="2444356"/>
            <a:chOff x="4977403" y="2071687"/>
            <a:chExt cx="2324098" cy="2444356"/>
          </a:xfrm>
        </p:grpSpPr>
        <p:sp>
          <p:nvSpPr>
            <p:cNvPr id="37" name="Cross 36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ross 37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ross 38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inus 41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inus 42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inus 43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Minus 44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Minus 45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24"/>
          <p:cNvSpPr/>
          <p:nvPr/>
        </p:nvSpPr>
        <p:spPr>
          <a:xfrm>
            <a:off x="1849595" y="5660793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1849595" y="5222046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1849595" y="4704717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>
          <a:xfrm>
            <a:off x="1849595" y="4148395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/>
          <p:cNvSpPr/>
          <p:nvPr/>
        </p:nvSpPr>
        <p:spPr>
          <a:xfrm>
            <a:off x="1849595" y="3588210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1849595" y="3030104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678144" y="1838587"/>
            <a:ext cx="1628775" cy="119836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067" y="6246812"/>
            <a:ext cx="3213100" cy="5842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487" y="2315775"/>
            <a:ext cx="736600" cy="342900"/>
          </a:xfrm>
          <a:prstGeom prst="rect">
            <a:avLst/>
          </a:prstGeom>
        </p:spPr>
      </p:pic>
      <p:sp>
        <p:nvSpPr>
          <p:cNvPr id="24" name="Down Arrow 23">
            <a:extLst>
              <a:ext uri="{FF2B5EF4-FFF2-40B4-BE49-F238E27FC236}">
                <a16:creationId xmlns:a16="http://schemas.microsoft.com/office/drawing/2014/main" id="{87551FEC-CE9A-CF4C-9C00-E8529D468094}"/>
              </a:ext>
            </a:extLst>
          </p:cNvPr>
          <p:cNvSpPr/>
          <p:nvPr/>
        </p:nvSpPr>
        <p:spPr>
          <a:xfrm rot="10800000">
            <a:off x="5892402" y="2577667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5E597E-9D5B-B24C-B5CE-83FA6717F41F}"/>
              </a:ext>
            </a:extLst>
          </p:cNvPr>
          <p:cNvSpPr txBox="1"/>
          <p:nvPr/>
        </p:nvSpPr>
        <p:spPr>
          <a:xfrm>
            <a:off x="7709289" y="2670275"/>
            <a:ext cx="35153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Electric dipole plasmon decay mechanisms</a:t>
            </a:r>
          </a:p>
        </p:txBody>
      </p:sp>
      <p:pic>
        <p:nvPicPr>
          <p:cNvPr id="27" name="Picture 26" descr="lightarrow.pdf">
            <a:extLst>
              <a:ext uri="{FF2B5EF4-FFF2-40B4-BE49-F238E27FC236}">
                <a16:creationId xmlns:a16="http://schemas.microsoft.com/office/drawing/2014/main" id="{31B5088E-1C1A-8C41-8743-B116F7295C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35291">
            <a:off x="6808204" y="54327"/>
            <a:ext cx="2098644" cy="29698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BEC5B2-F686-5646-B1D4-524DCC290428}"/>
              </a:ext>
            </a:extLst>
          </p:cNvPr>
          <p:cNvSpPr txBox="1"/>
          <p:nvPr/>
        </p:nvSpPr>
        <p:spPr>
          <a:xfrm>
            <a:off x="8610600" y="1465203"/>
            <a:ext cx="161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Light scattering</a:t>
            </a:r>
          </a:p>
        </p:txBody>
      </p:sp>
    </p:spTree>
    <p:extLst>
      <p:ext uri="{BB962C8B-B14F-4D97-AF65-F5344CB8AC3E}">
        <p14:creationId xmlns:p14="http://schemas.microsoft.com/office/powerpoint/2010/main" val="1556598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928E26F-0686-5E46-BC80-224105CDEEB3}"/>
              </a:ext>
            </a:extLst>
          </p:cNvPr>
          <p:cNvSpPr/>
          <p:nvPr/>
        </p:nvSpPr>
        <p:spPr>
          <a:xfrm>
            <a:off x="4792450" y="1191491"/>
            <a:ext cx="2663860" cy="4156364"/>
          </a:xfrm>
          <a:prstGeom prst="ellipse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32</a:t>
            </a:fld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63" y="1959807"/>
            <a:ext cx="2700337" cy="2676653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977403" y="2071687"/>
            <a:ext cx="2324098" cy="2444356"/>
            <a:chOff x="4977403" y="2071687"/>
            <a:chExt cx="2324098" cy="2444356"/>
          </a:xfrm>
        </p:grpSpPr>
        <p:sp>
          <p:nvSpPr>
            <p:cNvPr id="37" name="Cross 36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ross 37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ross 38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inus 41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inus 42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inus 43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Minus 44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Minus 45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3" name="Picture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067" y="6246812"/>
            <a:ext cx="3213100" cy="584200"/>
          </a:xfrm>
          <a:prstGeom prst="rect">
            <a:avLst/>
          </a:prstGeom>
        </p:spPr>
      </p:pic>
      <p:sp>
        <p:nvSpPr>
          <p:cNvPr id="24" name="Down Arrow 23">
            <a:extLst>
              <a:ext uri="{FF2B5EF4-FFF2-40B4-BE49-F238E27FC236}">
                <a16:creationId xmlns:a16="http://schemas.microsoft.com/office/drawing/2014/main" id="{87551FEC-CE9A-CF4C-9C00-E8529D468094}"/>
              </a:ext>
            </a:extLst>
          </p:cNvPr>
          <p:cNvSpPr/>
          <p:nvPr/>
        </p:nvSpPr>
        <p:spPr>
          <a:xfrm>
            <a:off x="5892402" y="2577667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5E597E-9D5B-B24C-B5CE-83FA6717F41F}"/>
              </a:ext>
            </a:extLst>
          </p:cNvPr>
          <p:cNvSpPr txBox="1"/>
          <p:nvPr/>
        </p:nvSpPr>
        <p:spPr>
          <a:xfrm>
            <a:off x="7709289" y="2670275"/>
            <a:ext cx="35153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Electric dipole plasmon decay mechanisms</a:t>
            </a:r>
          </a:p>
        </p:txBody>
      </p:sp>
      <p:pic>
        <p:nvPicPr>
          <p:cNvPr id="27" name="Picture 26" descr="lightarrow.pdf">
            <a:extLst>
              <a:ext uri="{FF2B5EF4-FFF2-40B4-BE49-F238E27FC236}">
                <a16:creationId xmlns:a16="http://schemas.microsoft.com/office/drawing/2014/main" id="{31B5088E-1C1A-8C41-8743-B116F7295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35291">
            <a:off x="6808204" y="54327"/>
            <a:ext cx="2098644" cy="29698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BEC5B2-F686-5646-B1D4-524DCC290428}"/>
              </a:ext>
            </a:extLst>
          </p:cNvPr>
          <p:cNvSpPr txBox="1"/>
          <p:nvPr/>
        </p:nvSpPr>
        <p:spPr>
          <a:xfrm>
            <a:off x="8610600" y="1465203"/>
            <a:ext cx="161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Light scattering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CD86E4B6-3416-3C45-8C6D-DD0F6651D62C}"/>
              </a:ext>
            </a:extLst>
          </p:cNvPr>
          <p:cNvSpPr/>
          <p:nvPr/>
        </p:nvSpPr>
        <p:spPr>
          <a:xfrm>
            <a:off x="1841937" y="5661802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71C93427-1C25-3A40-AF76-CC2B0FC5580A}"/>
              </a:ext>
            </a:extLst>
          </p:cNvPr>
          <p:cNvSpPr/>
          <p:nvPr/>
        </p:nvSpPr>
        <p:spPr>
          <a:xfrm>
            <a:off x="1841937" y="5480233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65AA662D-D6A6-D54F-AB21-1F4AC9D148E4}"/>
              </a:ext>
            </a:extLst>
          </p:cNvPr>
          <p:cNvSpPr/>
          <p:nvPr/>
        </p:nvSpPr>
        <p:spPr>
          <a:xfrm>
            <a:off x="1841937" y="5248658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0D2AC2F8-778B-0D4C-A613-72D50455E759}"/>
              </a:ext>
            </a:extLst>
          </p:cNvPr>
          <p:cNvSpPr/>
          <p:nvPr/>
        </p:nvSpPr>
        <p:spPr>
          <a:xfrm>
            <a:off x="1841937" y="4978086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46523297-8625-0A45-9129-B101CE6726C2}"/>
              </a:ext>
            </a:extLst>
          </p:cNvPr>
          <p:cNvSpPr/>
          <p:nvPr/>
        </p:nvSpPr>
        <p:spPr>
          <a:xfrm>
            <a:off x="1841937" y="4746511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E1AE8367-ACC3-2348-B290-540FD642EC9A}"/>
              </a:ext>
            </a:extLst>
          </p:cNvPr>
          <p:cNvSpPr/>
          <p:nvPr/>
        </p:nvSpPr>
        <p:spPr>
          <a:xfrm>
            <a:off x="1841937" y="4474157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300CABE-7C6B-FB40-BF18-F1A19DE6EEE8}"/>
              </a:ext>
            </a:extLst>
          </p:cNvPr>
          <p:cNvSpPr/>
          <p:nvPr/>
        </p:nvSpPr>
        <p:spPr>
          <a:xfrm>
            <a:off x="1561349" y="3411967"/>
            <a:ext cx="1628775" cy="119836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5B20ADF-D0EE-0940-8BFF-7A76684EE1F2}"/>
              </a:ext>
            </a:extLst>
          </p:cNvPr>
          <p:cNvSpPr/>
          <p:nvPr/>
        </p:nvSpPr>
        <p:spPr>
          <a:xfrm>
            <a:off x="1564535" y="3411967"/>
            <a:ext cx="1628775" cy="119836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C2BAD4B1-E601-0242-B026-C84FD910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436" y="3844020"/>
            <a:ext cx="736600" cy="342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2FC655-F9EF-B94E-BCE7-651D9D4D1BEA}"/>
              </a:ext>
            </a:extLst>
          </p:cNvPr>
          <p:cNvSpPr txBox="1"/>
          <p:nvPr/>
        </p:nvSpPr>
        <p:spPr>
          <a:xfrm>
            <a:off x="6856806" y="4945390"/>
            <a:ext cx="1422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heating</a:t>
            </a:r>
          </a:p>
        </p:txBody>
      </p:sp>
    </p:spTree>
    <p:extLst>
      <p:ext uri="{BB962C8B-B14F-4D97-AF65-F5344CB8AC3E}">
        <p14:creationId xmlns:p14="http://schemas.microsoft.com/office/powerpoint/2010/main" val="28821595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928E26F-0686-5E46-BC80-224105CDEEB3}"/>
              </a:ext>
            </a:extLst>
          </p:cNvPr>
          <p:cNvSpPr/>
          <p:nvPr/>
        </p:nvSpPr>
        <p:spPr>
          <a:xfrm>
            <a:off x="4792450" y="1191491"/>
            <a:ext cx="2663860" cy="4156364"/>
          </a:xfrm>
          <a:prstGeom prst="ellipse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33</a:t>
            </a:fld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63" y="1959807"/>
            <a:ext cx="2700337" cy="2676653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 rot="10800000">
            <a:off x="4977403" y="2071687"/>
            <a:ext cx="2324098" cy="2444356"/>
            <a:chOff x="4977403" y="2071687"/>
            <a:chExt cx="2324098" cy="2444356"/>
          </a:xfrm>
        </p:grpSpPr>
        <p:sp>
          <p:nvSpPr>
            <p:cNvPr id="37" name="Cross 36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ross 37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ross 38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ross 39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ross 40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Minus 41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Minus 42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Minus 43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Minus 44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Minus 45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3" name="Picture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067" y="6246812"/>
            <a:ext cx="3213100" cy="584200"/>
          </a:xfrm>
          <a:prstGeom prst="rect">
            <a:avLst/>
          </a:prstGeom>
        </p:spPr>
      </p:pic>
      <p:sp>
        <p:nvSpPr>
          <p:cNvPr id="24" name="Down Arrow 23">
            <a:extLst>
              <a:ext uri="{FF2B5EF4-FFF2-40B4-BE49-F238E27FC236}">
                <a16:creationId xmlns:a16="http://schemas.microsoft.com/office/drawing/2014/main" id="{87551FEC-CE9A-CF4C-9C00-E8529D468094}"/>
              </a:ext>
            </a:extLst>
          </p:cNvPr>
          <p:cNvSpPr/>
          <p:nvPr/>
        </p:nvSpPr>
        <p:spPr>
          <a:xfrm rot="10800000">
            <a:off x="5892402" y="2577667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5E597E-9D5B-B24C-B5CE-83FA6717F41F}"/>
              </a:ext>
            </a:extLst>
          </p:cNvPr>
          <p:cNvSpPr txBox="1"/>
          <p:nvPr/>
        </p:nvSpPr>
        <p:spPr>
          <a:xfrm>
            <a:off x="7709289" y="2670275"/>
            <a:ext cx="35153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Electric dipole plasmon decay mechanisms</a:t>
            </a:r>
          </a:p>
        </p:txBody>
      </p:sp>
      <p:pic>
        <p:nvPicPr>
          <p:cNvPr id="27" name="Picture 26" descr="lightarrow.pdf">
            <a:extLst>
              <a:ext uri="{FF2B5EF4-FFF2-40B4-BE49-F238E27FC236}">
                <a16:creationId xmlns:a16="http://schemas.microsoft.com/office/drawing/2014/main" id="{31B5088E-1C1A-8C41-8743-B116F7295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35291">
            <a:off x="6808204" y="54327"/>
            <a:ext cx="2098644" cy="29698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BEC5B2-F686-5646-B1D4-524DCC290428}"/>
              </a:ext>
            </a:extLst>
          </p:cNvPr>
          <p:cNvSpPr txBox="1"/>
          <p:nvPr/>
        </p:nvSpPr>
        <p:spPr>
          <a:xfrm>
            <a:off x="8610600" y="1465203"/>
            <a:ext cx="161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Light scattering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2FC655-F9EF-B94E-BCE7-651D9D4D1BEA}"/>
              </a:ext>
            </a:extLst>
          </p:cNvPr>
          <p:cNvSpPr txBox="1"/>
          <p:nvPr/>
        </p:nvSpPr>
        <p:spPr>
          <a:xfrm>
            <a:off x="6856806" y="4945390"/>
            <a:ext cx="1422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Local heating</a:t>
            </a:r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0C6077F7-F7F4-2647-8A30-C4BED0050220}"/>
              </a:ext>
            </a:extLst>
          </p:cNvPr>
          <p:cNvSpPr/>
          <p:nvPr/>
        </p:nvSpPr>
        <p:spPr>
          <a:xfrm>
            <a:off x="1849595" y="5660793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46983BA2-7385-5F4F-A591-5C918367C10A}"/>
              </a:ext>
            </a:extLst>
          </p:cNvPr>
          <p:cNvSpPr/>
          <p:nvPr/>
        </p:nvSpPr>
        <p:spPr>
          <a:xfrm>
            <a:off x="1849595" y="5222046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ED00E2A1-C2F0-4F49-A288-4D0C3FEE6181}"/>
              </a:ext>
            </a:extLst>
          </p:cNvPr>
          <p:cNvSpPr/>
          <p:nvPr/>
        </p:nvSpPr>
        <p:spPr>
          <a:xfrm>
            <a:off x="1849595" y="4704717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4FD98E2E-996D-DE4C-9EB3-8E00F71DAE14}"/>
              </a:ext>
            </a:extLst>
          </p:cNvPr>
          <p:cNvSpPr/>
          <p:nvPr/>
        </p:nvSpPr>
        <p:spPr>
          <a:xfrm>
            <a:off x="1849595" y="4148395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70C19171-4C70-354E-AF08-7E7E26768063}"/>
              </a:ext>
            </a:extLst>
          </p:cNvPr>
          <p:cNvSpPr/>
          <p:nvPr/>
        </p:nvSpPr>
        <p:spPr>
          <a:xfrm>
            <a:off x="1849595" y="3588210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10BFB586-FE51-6A4A-A2B3-1B0D502841C6}"/>
              </a:ext>
            </a:extLst>
          </p:cNvPr>
          <p:cNvSpPr/>
          <p:nvPr/>
        </p:nvSpPr>
        <p:spPr>
          <a:xfrm>
            <a:off x="1849595" y="3030104"/>
            <a:ext cx="1067600" cy="1185863"/>
          </a:xfrm>
          <a:custGeom>
            <a:avLst/>
            <a:gdLst>
              <a:gd name="connsiteX0" fmla="*/ 14554 w 28841"/>
              <a:gd name="connsiteY0" fmla="*/ 0 h 3971925"/>
              <a:gd name="connsiteX1" fmla="*/ 14554 w 28841"/>
              <a:gd name="connsiteY1" fmla="*/ 1057275 h 3971925"/>
              <a:gd name="connsiteX2" fmla="*/ 14554 w 28841"/>
              <a:gd name="connsiteY2" fmla="*/ 2114550 h 3971925"/>
              <a:gd name="connsiteX3" fmla="*/ 266 w 28841"/>
              <a:gd name="connsiteY3" fmla="*/ 3086100 h 3971925"/>
              <a:gd name="connsiteX4" fmla="*/ 28841 w 28841"/>
              <a:gd name="connsiteY4" fmla="*/ 3971925 h 3971925"/>
              <a:gd name="connsiteX0" fmla="*/ 2214565 w 2378606"/>
              <a:gd name="connsiteY0" fmla="*/ 0 h 3971925"/>
              <a:gd name="connsiteX1" fmla="*/ 2214565 w 2378606"/>
              <a:gd name="connsiteY1" fmla="*/ 1057275 h 3971925"/>
              <a:gd name="connsiteX2" fmla="*/ 2 w 2378606"/>
              <a:gd name="connsiteY2" fmla="*/ 2043112 h 3971925"/>
              <a:gd name="connsiteX3" fmla="*/ 2200277 w 2378606"/>
              <a:gd name="connsiteY3" fmla="*/ 3086100 h 3971925"/>
              <a:gd name="connsiteX4" fmla="*/ 2228852 w 2378606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086100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3629025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14563 w 2373123"/>
              <a:gd name="connsiteY0" fmla="*/ 0 h 3971925"/>
              <a:gd name="connsiteX1" fmla="*/ 2200276 w 2373123"/>
              <a:gd name="connsiteY1" fmla="*/ 3086100 h 3971925"/>
              <a:gd name="connsiteX2" fmla="*/ 0 w 2373123"/>
              <a:gd name="connsiteY2" fmla="*/ 2043112 h 3971925"/>
              <a:gd name="connsiteX3" fmla="*/ 2200275 w 2373123"/>
              <a:gd name="connsiteY3" fmla="*/ 757237 h 3971925"/>
              <a:gd name="connsiteX4" fmla="*/ 2228850 w 2373123"/>
              <a:gd name="connsiteY4" fmla="*/ 3971925 h 3971925"/>
              <a:gd name="connsiteX0" fmla="*/ 2200275 w 2373123"/>
              <a:gd name="connsiteY0" fmla="*/ 0 h 4329112"/>
              <a:gd name="connsiteX1" fmla="*/ 2200276 w 2373123"/>
              <a:gd name="connsiteY1" fmla="*/ 3443287 h 4329112"/>
              <a:gd name="connsiteX2" fmla="*/ 0 w 2373123"/>
              <a:gd name="connsiteY2" fmla="*/ 2400299 h 4329112"/>
              <a:gd name="connsiteX3" fmla="*/ 2200275 w 2373123"/>
              <a:gd name="connsiteY3" fmla="*/ 1114424 h 4329112"/>
              <a:gd name="connsiteX4" fmla="*/ 2228850 w 2373123"/>
              <a:gd name="connsiteY4" fmla="*/ 4329112 h 4329112"/>
              <a:gd name="connsiteX0" fmla="*/ 2200275 w 2363258"/>
              <a:gd name="connsiteY0" fmla="*/ 0 h 5214937"/>
              <a:gd name="connsiteX1" fmla="*/ 2200276 w 2363258"/>
              <a:gd name="connsiteY1" fmla="*/ 3443287 h 5214937"/>
              <a:gd name="connsiteX2" fmla="*/ 0 w 2363258"/>
              <a:gd name="connsiteY2" fmla="*/ 2400299 h 5214937"/>
              <a:gd name="connsiteX3" fmla="*/ 2200275 w 2363258"/>
              <a:gd name="connsiteY3" fmla="*/ 1114424 h 5214937"/>
              <a:gd name="connsiteX4" fmla="*/ 2157412 w 2363258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14424 h 5214937"/>
              <a:gd name="connsiteX4" fmla="*/ 2257425 w 2470680"/>
              <a:gd name="connsiteY4" fmla="*/ 5214937 h 5214937"/>
              <a:gd name="connsiteX0" fmla="*/ 2300288 w 2470680"/>
              <a:gd name="connsiteY0" fmla="*/ 0 h 5214937"/>
              <a:gd name="connsiteX1" fmla="*/ 2300289 w 2470680"/>
              <a:gd name="connsiteY1" fmla="*/ 3443287 h 5214937"/>
              <a:gd name="connsiteX2" fmla="*/ 0 w 2470680"/>
              <a:gd name="connsiteY2" fmla="*/ 2214561 h 5214937"/>
              <a:gd name="connsiteX3" fmla="*/ 2300288 w 2470680"/>
              <a:gd name="connsiteY3" fmla="*/ 1128712 h 5214937"/>
              <a:gd name="connsiteX4" fmla="*/ 2257425 w 2470680"/>
              <a:gd name="connsiteY4" fmla="*/ 5214937 h 5214937"/>
              <a:gd name="connsiteX0" fmla="*/ 2300980 w 2471372"/>
              <a:gd name="connsiteY0" fmla="*/ 0 h 5214937"/>
              <a:gd name="connsiteX1" fmla="*/ 2300981 w 2471372"/>
              <a:gd name="connsiteY1" fmla="*/ 3443287 h 5214937"/>
              <a:gd name="connsiteX2" fmla="*/ 692 w 2471372"/>
              <a:gd name="connsiteY2" fmla="*/ 2214561 h 5214937"/>
              <a:gd name="connsiteX3" fmla="*/ 2300980 w 2471372"/>
              <a:gd name="connsiteY3" fmla="*/ 1128712 h 5214937"/>
              <a:gd name="connsiteX4" fmla="*/ 2258117 w 2471372"/>
              <a:gd name="connsiteY4" fmla="*/ 5214937 h 5214937"/>
              <a:gd name="connsiteX0" fmla="*/ 2543804 w 2732188"/>
              <a:gd name="connsiteY0" fmla="*/ 0 h 5214937"/>
              <a:gd name="connsiteX1" fmla="*/ 2543805 w 2732188"/>
              <a:gd name="connsiteY1" fmla="*/ 3443287 h 5214937"/>
              <a:gd name="connsiteX2" fmla="*/ 628 w 2732188"/>
              <a:gd name="connsiteY2" fmla="*/ 2228849 h 5214937"/>
              <a:gd name="connsiteX3" fmla="*/ 2543804 w 2732188"/>
              <a:gd name="connsiteY3" fmla="*/ 1128712 h 5214937"/>
              <a:gd name="connsiteX4" fmla="*/ 2500941 w 2732188"/>
              <a:gd name="connsiteY4" fmla="*/ 5214937 h 5214937"/>
              <a:gd name="connsiteX0" fmla="*/ 2915297 w 2927001"/>
              <a:gd name="connsiteY0" fmla="*/ 0 h 5357813"/>
              <a:gd name="connsiteX1" fmla="*/ 2543823 w 2927001"/>
              <a:gd name="connsiteY1" fmla="*/ 3586163 h 5357813"/>
              <a:gd name="connsiteX2" fmla="*/ 646 w 2927001"/>
              <a:gd name="connsiteY2" fmla="*/ 2371725 h 5357813"/>
              <a:gd name="connsiteX3" fmla="*/ 2543822 w 2927001"/>
              <a:gd name="connsiteY3" fmla="*/ 1271588 h 5357813"/>
              <a:gd name="connsiteX4" fmla="*/ 2500959 w 2927001"/>
              <a:gd name="connsiteY4" fmla="*/ 5357813 h 5357813"/>
              <a:gd name="connsiteX0" fmla="*/ 2915297 w 2962751"/>
              <a:gd name="connsiteY0" fmla="*/ 0 h 5429250"/>
              <a:gd name="connsiteX1" fmla="*/ 2543823 w 2962751"/>
              <a:gd name="connsiteY1" fmla="*/ 3586163 h 5429250"/>
              <a:gd name="connsiteX2" fmla="*/ 646 w 2962751"/>
              <a:gd name="connsiteY2" fmla="*/ 2371725 h 5429250"/>
              <a:gd name="connsiteX3" fmla="*/ 2543822 w 2962751"/>
              <a:gd name="connsiteY3" fmla="*/ 1271588 h 5429250"/>
              <a:gd name="connsiteX4" fmla="*/ 2958159 w 2962751"/>
              <a:gd name="connsiteY4" fmla="*/ 5429250 h 5429250"/>
              <a:gd name="connsiteX0" fmla="*/ 2914654 w 2962108"/>
              <a:gd name="connsiteY0" fmla="*/ 0 h 5429250"/>
              <a:gd name="connsiteX1" fmla="*/ 2528893 w 2962108"/>
              <a:gd name="connsiteY1" fmla="*/ 3171826 h 5429250"/>
              <a:gd name="connsiteX2" fmla="*/ 3 w 2962108"/>
              <a:gd name="connsiteY2" fmla="*/ 2371725 h 5429250"/>
              <a:gd name="connsiteX3" fmla="*/ 2543179 w 2962108"/>
              <a:gd name="connsiteY3" fmla="*/ 1271588 h 5429250"/>
              <a:gd name="connsiteX4" fmla="*/ 2957516 w 2962108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4659 w 2964477"/>
              <a:gd name="connsiteY0" fmla="*/ 0 h 5429250"/>
              <a:gd name="connsiteX1" fmla="*/ 2528898 w 2964477"/>
              <a:gd name="connsiteY1" fmla="*/ 3171826 h 5429250"/>
              <a:gd name="connsiteX2" fmla="*/ 8 w 2964477"/>
              <a:gd name="connsiteY2" fmla="*/ 2371725 h 5429250"/>
              <a:gd name="connsiteX3" fmla="*/ 2557471 w 2964477"/>
              <a:gd name="connsiteY3" fmla="*/ 1728788 h 5429250"/>
              <a:gd name="connsiteX4" fmla="*/ 2957521 w 2964477"/>
              <a:gd name="connsiteY4" fmla="*/ 5429250 h 5429250"/>
              <a:gd name="connsiteX0" fmla="*/ 2915047 w 2964865"/>
              <a:gd name="connsiteY0" fmla="*/ 0 h 5429250"/>
              <a:gd name="connsiteX1" fmla="*/ 2529286 w 2964865"/>
              <a:gd name="connsiteY1" fmla="*/ 3171826 h 5429250"/>
              <a:gd name="connsiteX2" fmla="*/ 396 w 2964865"/>
              <a:gd name="connsiteY2" fmla="*/ 2371725 h 5429250"/>
              <a:gd name="connsiteX3" fmla="*/ 2557859 w 2964865"/>
              <a:gd name="connsiteY3" fmla="*/ 1728788 h 5429250"/>
              <a:gd name="connsiteX4" fmla="*/ 2957909 w 2964865"/>
              <a:gd name="connsiteY4" fmla="*/ 5429250 h 542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4865" h="5429250">
                <a:moveTo>
                  <a:pt x="2915047" y="0"/>
                </a:moveTo>
                <a:cubicBezTo>
                  <a:pt x="2915047" y="352425"/>
                  <a:pt x="3015061" y="2776539"/>
                  <a:pt x="2529286" y="3171826"/>
                </a:cubicBezTo>
                <a:cubicBezTo>
                  <a:pt x="2043511" y="3567113"/>
                  <a:pt x="-32941" y="3855244"/>
                  <a:pt x="396" y="2371725"/>
                </a:cubicBezTo>
                <a:cubicBezTo>
                  <a:pt x="33733" y="888206"/>
                  <a:pt x="2064940" y="1219200"/>
                  <a:pt x="2557859" y="1728788"/>
                </a:cubicBezTo>
                <a:cubicBezTo>
                  <a:pt x="3050778" y="2238376"/>
                  <a:pt x="2957909" y="5429250"/>
                  <a:pt x="2957909" y="542925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CC35E08-6C79-1F44-BD2F-D6C8531C9453}"/>
              </a:ext>
            </a:extLst>
          </p:cNvPr>
          <p:cNvSpPr/>
          <p:nvPr/>
        </p:nvSpPr>
        <p:spPr>
          <a:xfrm>
            <a:off x="1678144" y="1838587"/>
            <a:ext cx="1628775" cy="1198367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F55C7633-724F-2740-AE95-9A2B491CF1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487" y="2315775"/>
            <a:ext cx="736600" cy="342900"/>
          </a:xfrm>
          <a:prstGeom prst="rect">
            <a:avLst/>
          </a:prstGeom>
        </p:spPr>
      </p:pic>
      <p:cxnSp>
        <p:nvCxnSpPr>
          <p:cNvPr id="58" name="Curved Connector 57">
            <a:extLst>
              <a:ext uri="{FF2B5EF4-FFF2-40B4-BE49-F238E27FC236}">
                <a16:creationId xmlns:a16="http://schemas.microsoft.com/office/drawing/2014/main" id="{3DD74ADE-DEBA-0D4F-B075-1BA41E45C04A}"/>
              </a:ext>
            </a:extLst>
          </p:cNvPr>
          <p:cNvCxnSpPr/>
          <p:nvPr/>
        </p:nvCxnSpPr>
        <p:spPr>
          <a:xfrm rot="10800000">
            <a:off x="2967041" y="896281"/>
            <a:ext cx="2043695" cy="962013"/>
          </a:xfrm>
          <a:prstGeom prst="curvedConnector3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652672F-ABA9-1742-AB98-3DDCE62EA8AC}"/>
              </a:ext>
            </a:extLst>
          </p:cNvPr>
          <p:cNvSpPr txBox="1"/>
          <p:nvPr/>
        </p:nvSpPr>
        <p:spPr>
          <a:xfrm>
            <a:off x="378589" y="733092"/>
            <a:ext cx="2599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“hot electron” generation</a:t>
            </a:r>
          </a:p>
        </p:txBody>
      </p:sp>
    </p:spTree>
    <p:extLst>
      <p:ext uri="{BB962C8B-B14F-4D97-AF65-F5344CB8AC3E}">
        <p14:creationId xmlns:p14="http://schemas.microsoft.com/office/powerpoint/2010/main" val="16353317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5FA58-F945-7744-AAD4-4882AAD88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94F08-5FBA-9248-9E7E-A6DF35B8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34</a:t>
            </a:fld>
            <a:endParaRPr lang="en-US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56211C4-3D9E-504F-8C66-3A2E7673AF76}"/>
              </a:ext>
            </a:extLst>
          </p:cNvPr>
          <p:cNvSpPr/>
          <p:nvPr/>
        </p:nvSpPr>
        <p:spPr>
          <a:xfrm rot="10800000">
            <a:off x="4851400" y="2969419"/>
            <a:ext cx="2108200" cy="2108200"/>
          </a:xfrm>
          <a:prstGeom prst="blockArc">
            <a:avLst>
              <a:gd name="adj1" fmla="val 12322665"/>
              <a:gd name="adj2" fmla="val 19995616"/>
              <a:gd name="adj3" fmla="val 581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BF4432-27C2-9F4E-A8E1-4AE22B714A26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4673600" y="1690688"/>
            <a:ext cx="345286" cy="27795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C074CE-AF0A-3245-9658-68121FDCC3A9}"/>
              </a:ext>
            </a:extLst>
          </p:cNvPr>
          <p:cNvCxnSpPr>
            <a:cxnSpLocks/>
          </p:cNvCxnSpPr>
          <p:nvPr/>
        </p:nvCxnSpPr>
        <p:spPr>
          <a:xfrm flipV="1">
            <a:off x="6792113" y="1690688"/>
            <a:ext cx="345286" cy="27795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5BEC09-3406-B14A-ADF9-80374886EC52}"/>
              </a:ext>
            </a:extLst>
          </p:cNvPr>
          <p:cNvSpPr/>
          <p:nvPr/>
        </p:nvSpPr>
        <p:spPr>
          <a:xfrm>
            <a:off x="3073400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7A0201-2A0F-D54D-92C8-EA1A80ED1B2D}"/>
              </a:ext>
            </a:extLst>
          </p:cNvPr>
          <p:cNvSpPr/>
          <p:nvPr/>
        </p:nvSpPr>
        <p:spPr>
          <a:xfrm>
            <a:off x="8732826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52FD0-A3A4-B542-9DF9-E4520D40ED24}"/>
              </a:ext>
            </a:extLst>
          </p:cNvPr>
          <p:cNvSpPr/>
          <p:nvPr/>
        </p:nvSpPr>
        <p:spPr>
          <a:xfrm rot="5400000">
            <a:off x="5903113" y="-1291425"/>
            <a:ext cx="152400" cy="581182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28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5FA58-F945-7744-AAD4-4882AAD88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94F08-5FBA-9248-9E7E-A6DF35B8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35</a:t>
            </a:fld>
            <a:endParaRPr lang="en-US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56211C4-3D9E-504F-8C66-3A2E7673AF76}"/>
              </a:ext>
            </a:extLst>
          </p:cNvPr>
          <p:cNvSpPr/>
          <p:nvPr/>
        </p:nvSpPr>
        <p:spPr>
          <a:xfrm rot="10800000">
            <a:off x="4851400" y="2969419"/>
            <a:ext cx="2108200" cy="2108200"/>
          </a:xfrm>
          <a:prstGeom prst="blockArc">
            <a:avLst>
              <a:gd name="adj1" fmla="val 12322665"/>
              <a:gd name="adj2" fmla="val 19995616"/>
              <a:gd name="adj3" fmla="val 581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BF4432-27C2-9F4E-A8E1-4AE22B714A26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4673600" y="1690688"/>
            <a:ext cx="345286" cy="27795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C074CE-AF0A-3245-9658-68121FDCC3A9}"/>
              </a:ext>
            </a:extLst>
          </p:cNvPr>
          <p:cNvCxnSpPr>
            <a:cxnSpLocks/>
          </p:cNvCxnSpPr>
          <p:nvPr/>
        </p:nvCxnSpPr>
        <p:spPr>
          <a:xfrm flipV="1">
            <a:off x="6792113" y="1690688"/>
            <a:ext cx="345286" cy="27795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5BEC09-3406-B14A-ADF9-80374886EC52}"/>
              </a:ext>
            </a:extLst>
          </p:cNvPr>
          <p:cNvSpPr/>
          <p:nvPr/>
        </p:nvSpPr>
        <p:spPr>
          <a:xfrm>
            <a:off x="3073400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7A0201-2A0F-D54D-92C8-EA1A80ED1B2D}"/>
              </a:ext>
            </a:extLst>
          </p:cNvPr>
          <p:cNvSpPr/>
          <p:nvPr/>
        </p:nvSpPr>
        <p:spPr>
          <a:xfrm>
            <a:off x="8732826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52FD0-A3A4-B542-9DF9-E4520D40ED24}"/>
              </a:ext>
            </a:extLst>
          </p:cNvPr>
          <p:cNvSpPr/>
          <p:nvPr/>
        </p:nvSpPr>
        <p:spPr>
          <a:xfrm rot="5400000">
            <a:off x="5903113" y="-1291425"/>
            <a:ext cx="152400" cy="581182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625FB7F-2BAA-FA4E-82A4-6657312C062C}"/>
              </a:ext>
            </a:extLst>
          </p:cNvPr>
          <p:cNvSpPr/>
          <p:nvPr/>
        </p:nvSpPr>
        <p:spPr>
          <a:xfrm>
            <a:off x="3702050" y="5724525"/>
            <a:ext cx="495300" cy="4953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1D2C38-801C-8640-BE8F-0ED8F2A04A31}"/>
              </a:ext>
            </a:extLst>
          </p:cNvPr>
          <p:cNvCxnSpPr>
            <a:cxnSpLocks/>
          </p:cNvCxnSpPr>
          <p:nvPr/>
        </p:nvCxnSpPr>
        <p:spPr>
          <a:xfrm>
            <a:off x="3937000" y="6207125"/>
            <a:ext cx="0" cy="4222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7874E76-5744-2E48-BCBC-C5E878117280}"/>
              </a:ext>
            </a:extLst>
          </p:cNvPr>
          <p:cNvCxnSpPr>
            <a:cxnSpLocks/>
          </p:cNvCxnSpPr>
          <p:nvPr/>
        </p:nvCxnSpPr>
        <p:spPr>
          <a:xfrm>
            <a:off x="3949700" y="6629400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23C5A45-956E-B648-9BCC-00B577CD3F0D}"/>
              </a:ext>
            </a:extLst>
          </p:cNvPr>
          <p:cNvCxnSpPr>
            <a:cxnSpLocks/>
          </p:cNvCxnSpPr>
          <p:nvPr/>
        </p:nvCxnSpPr>
        <p:spPr>
          <a:xfrm flipH="1">
            <a:off x="3721100" y="6629400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F0EC8D7-929A-BF41-AB4D-02064175989A}"/>
              </a:ext>
            </a:extLst>
          </p:cNvPr>
          <p:cNvCxnSpPr>
            <a:cxnSpLocks/>
          </p:cNvCxnSpPr>
          <p:nvPr/>
        </p:nvCxnSpPr>
        <p:spPr>
          <a:xfrm flipV="1">
            <a:off x="3949700" y="6219825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E99C79A-1045-6043-81E6-132872AC06FE}"/>
              </a:ext>
            </a:extLst>
          </p:cNvPr>
          <p:cNvCxnSpPr>
            <a:cxnSpLocks/>
          </p:cNvCxnSpPr>
          <p:nvPr/>
        </p:nvCxnSpPr>
        <p:spPr>
          <a:xfrm flipH="1" flipV="1">
            <a:off x="3721100" y="6219825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ACB070E-BE9E-1443-8B6A-8AA65E102D31}"/>
              </a:ext>
            </a:extLst>
          </p:cNvPr>
          <p:cNvSpPr/>
          <p:nvPr/>
        </p:nvSpPr>
        <p:spPr>
          <a:xfrm>
            <a:off x="4603749" y="5748941"/>
            <a:ext cx="495300" cy="4953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2FA9A73-83D7-874F-A772-887D8A3F6438}"/>
              </a:ext>
            </a:extLst>
          </p:cNvPr>
          <p:cNvCxnSpPr>
            <a:cxnSpLocks/>
          </p:cNvCxnSpPr>
          <p:nvPr/>
        </p:nvCxnSpPr>
        <p:spPr>
          <a:xfrm>
            <a:off x="4838699" y="6231541"/>
            <a:ext cx="0" cy="4222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8D801E-8A6C-8E49-B5D3-217581E9445E}"/>
              </a:ext>
            </a:extLst>
          </p:cNvPr>
          <p:cNvCxnSpPr>
            <a:cxnSpLocks/>
          </p:cNvCxnSpPr>
          <p:nvPr/>
        </p:nvCxnSpPr>
        <p:spPr>
          <a:xfrm>
            <a:off x="4851399" y="6653816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C7533BC-AF96-BF4A-ACB5-5616736BE58F}"/>
              </a:ext>
            </a:extLst>
          </p:cNvPr>
          <p:cNvCxnSpPr>
            <a:cxnSpLocks/>
          </p:cNvCxnSpPr>
          <p:nvPr/>
        </p:nvCxnSpPr>
        <p:spPr>
          <a:xfrm flipH="1">
            <a:off x="4622799" y="6653816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E1A7725-515C-CE47-A7A5-D6AF8215980F}"/>
              </a:ext>
            </a:extLst>
          </p:cNvPr>
          <p:cNvCxnSpPr>
            <a:cxnSpLocks/>
          </p:cNvCxnSpPr>
          <p:nvPr/>
        </p:nvCxnSpPr>
        <p:spPr>
          <a:xfrm flipV="1">
            <a:off x="4851399" y="6244241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EEB518A-7B28-5C4C-8976-9190E6B10C3F}"/>
              </a:ext>
            </a:extLst>
          </p:cNvPr>
          <p:cNvCxnSpPr>
            <a:cxnSpLocks/>
          </p:cNvCxnSpPr>
          <p:nvPr/>
        </p:nvCxnSpPr>
        <p:spPr>
          <a:xfrm flipH="1" flipV="1">
            <a:off x="4622799" y="6244241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6528CA4-ADDA-BB40-89CC-D78BD4415614}"/>
              </a:ext>
            </a:extLst>
          </p:cNvPr>
          <p:cNvSpPr/>
          <p:nvPr/>
        </p:nvSpPr>
        <p:spPr>
          <a:xfrm>
            <a:off x="5761838" y="5736241"/>
            <a:ext cx="495300" cy="4953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806D5EC-CE07-7D4B-B752-D87D0500A31C}"/>
              </a:ext>
            </a:extLst>
          </p:cNvPr>
          <p:cNvCxnSpPr>
            <a:cxnSpLocks/>
          </p:cNvCxnSpPr>
          <p:nvPr/>
        </p:nvCxnSpPr>
        <p:spPr>
          <a:xfrm>
            <a:off x="5996788" y="6218841"/>
            <a:ext cx="0" cy="4222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778A4C-F99E-5F4B-A3EA-DE4613278989}"/>
              </a:ext>
            </a:extLst>
          </p:cNvPr>
          <p:cNvCxnSpPr>
            <a:cxnSpLocks/>
          </p:cNvCxnSpPr>
          <p:nvPr/>
        </p:nvCxnSpPr>
        <p:spPr>
          <a:xfrm>
            <a:off x="6009488" y="6641116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C34362A-97EA-F94C-939B-BAE7E8AD815E}"/>
              </a:ext>
            </a:extLst>
          </p:cNvPr>
          <p:cNvCxnSpPr>
            <a:cxnSpLocks/>
          </p:cNvCxnSpPr>
          <p:nvPr/>
        </p:nvCxnSpPr>
        <p:spPr>
          <a:xfrm flipH="1">
            <a:off x="5780888" y="6641116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B188105-8DD3-8D4D-8A5E-E0FD9592EC28}"/>
              </a:ext>
            </a:extLst>
          </p:cNvPr>
          <p:cNvCxnSpPr>
            <a:cxnSpLocks/>
          </p:cNvCxnSpPr>
          <p:nvPr/>
        </p:nvCxnSpPr>
        <p:spPr>
          <a:xfrm flipV="1">
            <a:off x="6009488" y="6231541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48E49C6-0BBD-C843-9EB3-C0F3EE3AA5DF}"/>
              </a:ext>
            </a:extLst>
          </p:cNvPr>
          <p:cNvCxnSpPr>
            <a:cxnSpLocks/>
          </p:cNvCxnSpPr>
          <p:nvPr/>
        </p:nvCxnSpPr>
        <p:spPr>
          <a:xfrm flipH="1" flipV="1">
            <a:off x="5780888" y="6231541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B9111174-3149-D14E-959F-0AF62544E23E}"/>
              </a:ext>
            </a:extLst>
          </p:cNvPr>
          <p:cNvSpPr/>
          <p:nvPr/>
        </p:nvSpPr>
        <p:spPr>
          <a:xfrm>
            <a:off x="6919927" y="5723541"/>
            <a:ext cx="495300" cy="4953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EEB1AD-C150-F249-AF1E-2C61CBE32FB3}"/>
              </a:ext>
            </a:extLst>
          </p:cNvPr>
          <p:cNvCxnSpPr>
            <a:cxnSpLocks/>
          </p:cNvCxnSpPr>
          <p:nvPr/>
        </p:nvCxnSpPr>
        <p:spPr>
          <a:xfrm>
            <a:off x="7154877" y="6206141"/>
            <a:ext cx="0" cy="4222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2C28DFF-831E-034F-BBB4-49A1A99C5A39}"/>
              </a:ext>
            </a:extLst>
          </p:cNvPr>
          <p:cNvCxnSpPr>
            <a:cxnSpLocks/>
          </p:cNvCxnSpPr>
          <p:nvPr/>
        </p:nvCxnSpPr>
        <p:spPr>
          <a:xfrm>
            <a:off x="7167577" y="6628416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4AA6836-85C3-1C4A-984B-4DADBBF54E9E}"/>
              </a:ext>
            </a:extLst>
          </p:cNvPr>
          <p:cNvCxnSpPr>
            <a:cxnSpLocks/>
          </p:cNvCxnSpPr>
          <p:nvPr/>
        </p:nvCxnSpPr>
        <p:spPr>
          <a:xfrm flipH="1">
            <a:off x="6938977" y="6628416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F65D6AB-0944-2244-AD3A-BE54B5D2A7CF}"/>
              </a:ext>
            </a:extLst>
          </p:cNvPr>
          <p:cNvCxnSpPr>
            <a:cxnSpLocks/>
          </p:cNvCxnSpPr>
          <p:nvPr/>
        </p:nvCxnSpPr>
        <p:spPr>
          <a:xfrm flipV="1">
            <a:off x="7167577" y="6218841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724D222-DCDB-3941-9766-89307628C63D}"/>
              </a:ext>
            </a:extLst>
          </p:cNvPr>
          <p:cNvCxnSpPr>
            <a:cxnSpLocks/>
          </p:cNvCxnSpPr>
          <p:nvPr/>
        </p:nvCxnSpPr>
        <p:spPr>
          <a:xfrm flipH="1" flipV="1">
            <a:off x="6938977" y="6218841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5001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5FA58-F945-7744-AAD4-4882AAD88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94F08-5FBA-9248-9E7E-A6DF35B8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36</a:t>
            </a:fld>
            <a:endParaRPr lang="en-US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56211C4-3D9E-504F-8C66-3A2E7673AF76}"/>
              </a:ext>
            </a:extLst>
          </p:cNvPr>
          <p:cNvSpPr/>
          <p:nvPr/>
        </p:nvSpPr>
        <p:spPr>
          <a:xfrm rot="10800000">
            <a:off x="4851400" y="2969419"/>
            <a:ext cx="2108200" cy="2108200"/>
          </a:xfrm>
          <a:prstGeom prst="blockArc">
            <a:avLst>
              <a:gd name="adj1" fmla="val 12322665"/>
              <a:gd name="adj2" fmla="val 19995616"/>
              <a:gd name="adj3" fmla="val 581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BF4432-27C2-9F4E-A8E1-4AE22B714A26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4673600" y="1690688"/>
            <a:ext cx="345286" cy="27795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C074CE-AF0A-3245-9658-68121FDCC3A9}"/>
              </a:ext>
            </a:extLst>
          </p:cNvPr>
          <p:cNvCxnSpPr>
            <a:cxnSpLocks/>
          </p:cNvCxnSpPr>
          <p:nvPr/>
        </p:nvCxnSpPr>
        <p:spPr>
          <a:xfrm flipV="1">
            <a:off x="6792113" y="1690688"/>
            <a:ext cx="345286" cy="27795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5BEC09-3406-B14A-ADF9-80374886EC52}"/>
              </a:ext>
            </a:extLst>
          </p:cNvPr>
          <p:cNvSpPr/>
          <p:nvPr/>
        </p:nvSpPr>
        <p:spPr>
          <a:xfrm>
            <a:off x="3073400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7A0201-2A0F-D54D-92C8-EA1A80ED1B2D}"/>
              </a:ext>
            </a:extLst>
          </p:cNvPr>
          <p:cNvSpPr/>
          <p:nvPr/>
        </p:nvSpPr>
        <p:spPr>
          <a:xfrm>
            <a:off x="8732826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52FD0-A3A4-B542-9DF9-E4520D40ED24}"/>
              </a:ext>
            </a:extLst>
          </p:cNvPr>
          <p:cNvSpPr/>
          <p:nvPr/>
        </p:nvSpPr>
        <p:spPr>
          <a:xfrm rot="5400000">
            <a:off x="5903113" y="-1291425"/>
            <a:ext cx="152400" cy="581182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EDB954-2B09-7341-9776-114258E73263}"/>
              </a:ext>
            </a:extLst>
          </p:cNvPr>
          <p:cNvGrpSpPr/>
          <p:nvPr/>
        </p:nvGrpSpPr>
        <p:grpSpPr>
          <a:xfrm>
            <a:off x="5196685" y="3456781"/>
            <a:ext cx="495300" cy="1133475"/>
            <a:chOff x="3702050" y="5724525"/>
            <a:chExt cx="495300" cy="113347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625FB7F-2BAA-FA4E-82A4-6657312C062C}"/>
                </a:ext>
              </a:extLst>
            </p:cNvPr>
            <p:cNvSpPr/>
            <p:nvPr/>
          </p:nvSpPr>
          <p:spPr>
            <a:xfrm>
              <a:off x="3702050" y="5724525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B1D2C38-801C-8640-BE8F-0ED8F2A04A31}"/>
                </a:ext>
              </a:extLst>
            </p:cNvPr>
            <p:cNvCxnSpPr>
              <a:cxnSpLocks/>
            </p:cNvCxnSpPr>
            <p:nvPr/>
          </p:nvCxnSpPr>
          <p:spPr>
            <a:xfrm>
              <a:off x="3937000" y="6207125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7874E76-5744-2E48-BCBC-C5E878117280}"/>
                </a:ext>
              </a:extLst>
            </p:cNvPr>
            <p:cNvCxnSpPr>
              <a:cxnSpLocks/>
            </p:cNvCxnSpPr>
            <p:nvPr/>
          </p:nvCxnSpPr>
          <p:spPr>
            <a:xfrm>
              <a:off x="39497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23C5A45-956E-B648-9BCC-00B577CD3F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11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0EC8D7-929A-BF41-AB4D-0206417598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97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99C79A-1045-6043-81E6-132872AC06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211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EA2071-125A-E745-AEA0-C94C8DE47BD6}"/>
              </a:ext>
            </a:extLst>
          </p:cNvPr>
          <p:cNvGrpSpPr/>
          <p:nvPr/>
        </p:nvGrpSpPr>
        <p:grpSpPr>
          <a:xfrm rot="4259504">
            <a:off x="5808128" y="3985054"/>
            <a:ext cx="495300" cy="1133475"/>
            <a:chOff x="4603749" y="5748941"/>
            <a:chExt cx="495300" cy="113347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ACB070E-BE9E-1443-8B6A-8AA65E102D31}"/>
                </a:ext>
              </a:extLst>
            </p:cNvPr>
            <p:cNvSpPr/>
            <p:nvPr/>
          </p:nvSpPr>
          <p:spPr>
            <a:xfrm>
              <a:off x="4603749" y="57489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2FA9A73-83D7-874F-A772-887D8A3F6438}"/>
                </a:ext>
              </a:extLst>
            </p:cNvPr>
            <p:cNvCxnSpPr>
              <a:cxnSpLocks/>
            </p:cNvCxnSpPr>
            <p:nvPr/>
          </p:nvCxnSpPr>
          <p:spPr>
            <a:xfrm>
              <a:off x="4838699" y="62315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E8D801E-8A6C-8E49-B5D3-217581E9445E}"/>
                </a:ext>
              </a:extLst>
            </p:cNvPr>
            <p:cNvCxnSpPr>
              <a:cxnSpLocks/>
            </p:cNvCxnSpPr>
            <p:nvPr/>
          </p:nvCxnSpPr>
          <p:spPr>
            <a:xfrm>
              <a:off x="4851399" y="66538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C7533BC-AF96-BF4A-ACB5-5616736BE5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2799" y="66538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E1A7725-515C-CE47-A7A5-D6AF82159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1399" y="62442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EEB518A-7B28-5C4C-8976-9190E6B10C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22799" y="62442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6967C1-0198-0F40-ACC3-1865F599E1F8}"/>
              </a:ext>
            </a:extLst>
          </p:cNvPr>
          <p:cNvGrpSpPr/>
          <p:nvPr/>
        </p:nvGrpSpPr>
        <p:grpSpPr>
          <a:xfrm rot="8636010">
            <a:off x="6109817" y="3133668"/>
            <a:ext cx="495300" cy="1133475"/>
            <a:chOff x="5761838" y="5736241"/>
            <a:chExt cx="495300" cy="113347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6528CA4-ADDA-BB40-89CC-D78BD4415614}"/>
                </a:ext>
              </a:extLst>
            </p:cNvPr>
            <p:cNvSpPr/>
            <p:nvPr/>
          </p:nvSpPr>
          <p:spPr>
            <a:xfrm>
              <a:off x="5761838" y="57362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806D5EC-CE07-7D4B-B752-D87D0500A31C}"/>
                </a:ext>
              </a:extLst>
            </p:cNvPr>
            <p:cNvCxnSpPr>
              <a:cxnSpLocks/>
            </p:cNvCxnSpPr>
            <p:nvPr/>
          </p:nvCxnSpPr>
          <p:spPr>
            <a:xfrm>
              <a:off x="5996788" y="62188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778A4C-F99E-5F4B-A3EA-DE4613278989}"/>
                </a:ext>
              </a:extLst>
            </p:cNvPr>
            <p:cNvCxnSpPr>
              <a:cxnSpLocks/>
            </p:cNvCxnSpPr>
            <p:nvPr/>
          </p:nvCxnSpPr>
          <p:spPr>
            <a:xfrm>
              <a:off x="60094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C34362A-97EA-F94C-939B-BAE7E8AD8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8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B188105-8DD3-8D4D-8A5E-E0FD9592EC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94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8E49C6-0BBD-C843-9EB3-C0F3EE3AA5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808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29B5EDF-5E5F-8046-88CB-4E4F4AF4A39A}"/>
              </a:ext>
            </a:extLst>
          </p:cNvPr>
          <p:cNvGrpSpPr/>
          <p:nvPr/>
        </p:nvGrpSpPr>
        <p:grpSpPr>
          <a:xfrm rot="3823130">
            <a:off x="5265733" y="2550449"/>
            <a:ext cx="495300" cy="1133475"/>
            <a:chOff x="6919927" y="5723541"/>
            <a:chExt cx="495300" cy="113347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9111174-3149-D14E-959F-0AF62544E23E}"/>
                </a:ext>
              </a:extLst>
            </p:cNvPr>
            <p:cNvSpPr/>
            <p:nvPr/>
          </p:nvSpPr>
          <p:spPr>
            <a:xfrm>
              <a:off x="6919927" y="57235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EEB1AD-C150-F249-AF1E-2C61CBE32FB3}"/>
                </a:ext>
              </a:extLst>
            </p:cNvPr>
            <p:cNvCxnSpPr>
              <a:cxnSpLocks/>
            </p:cNvCxnSpPr>
            <p:nvPr/>
          </p:nvCxnSpPr>
          <p:spPr>
            <a:xfrm>
              <a:off x="7154877" y="62061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2C28DFF-831E-034F-BBB4-49A1A99C5A39}"/>
                </a:ext>
              </a:extLst>
            </p:cNvPr>
            <p:cNvCxnSpPr>
              <a:cxnSpLocks/>
            </p:cNvCxnSpPr>
            <p:nvPr/>
          </p:nvCxnSpPr>
          <p:spPr>
            <a:xfrm>
              <a:off x="71675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4AA6836-85C3-1C4A-984B-4DADBBF54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89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F65D6AB-0944-2244-AD3A-BE54B5D2A7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75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724D222-DCDB-3941-9766-89307628C6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89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80150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5FA58-F945-7744-AAD4-4882AAD88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94F08-5FBA-9248-9E7E-A6DF35B8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37</a:t>
            </a:fld>
            <a:endParaRPr lang="en-US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56211C4-3D9E-504F-8C66-3A2E7673AF76}"/>
              </a:ext>
            </a:extLst>
          </p:cNvPr>
          <p:cNvSpPr/>
          <p:nvPr/>
        </p:nvSpPr>
        <p:spPr>
          <a:xfrm rot="10800000">
            <a:off x="3809736" y="2514410"/>
            <a:ext cx="2108200" cy="2108200"/>
          </a:xfrm>
          <a:prstGeom prst="blockArc">
            <a:avLst>
              <a:gd name="adj1" fmla="val 12322665"/>
              <a:gd name="adj2" fmla="val 19995616"/>
              <a:gd name="adj3" fmla="val 581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BF4432-27C2-9F4E-A8E1-4AE22B714A26}"/>
              </a:ext>
            </a:extLst>
          </p:cNvPr>
          <p:cNvCxnSpPr>
            <a:cxnSpLocks/>
            <a:stCxn id="6" idx="1"/>
          </p:cNvCxnSpPr>
          <p:nvPr/>
        </p:nvCxnSpPr>
        <p:spPr>
          <a:xfrm flipV="1">
            <a:off x="3977222" y="1690689"/>
            <a:ext cx="681291" cy="23245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C074CE-AF0A-3245-9658-68121FDCC3A9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5760817" y="1690689"/>
            <a:ext cx="1376582" cy="23033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5BEC09-3406-B14A-ADF9-80374886EC52}"/>
              </a:ext>
            </a:extLst>
          </p:cNvPr>
          <p:cNvSpPr/>
          <p:nvPr/>
        </p:nvSpPr>
        <p:spPr>
          <a:xfrm>
            <a:off x="3073400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7A0201-2A0F-D54D-92C8-EA1A80ED1B2D}"/>
              </a:ext>
            </a:extLst>
          </p:cNvPr>
          <p:cNvSpPr/>
          <p:nvPr/>
        </p:nvSpPr>
        <p:spPr>
          <a:xfrm>
            <a:off x="8732826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52FD0-A3A4-B542-9DF9-E4520D40ED24}"/>
              </a:ext>
            </a:extLst>
          </p:cNvPr>
          <p:cNvSpPr/>
          <p:nvPr/>
        </p:nvSpPr>
        <p:spPr>
          <a:xfrm rot="5400000">
            <a:off x="5903113" y="-1291425"/>
            <a:ext cx="152400" cy="581182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EDB954-2B09-7341-9776-114258E73263}"/>
              </a:ext>
            </a:extLst>
          </p:cNvPr>
          <p:cNvGrpSpPr/>
          <p:nvPr/>
        </p:nvGrpSpPr>
        <p:grpSpPr>
          <a:xfrm>
            <a:off x="4155021" y="3001772"/>
            <a:ext cx="495300" cy="1133475"/>
            <a:chOff x="3702050" y="5724525"/>
            <a:chExt cx="495300" cy="113347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625FB7F-2BAA-FA4E-82A4-6657312C062C}"/>
                </a:ext>
              </a:extLst>
            </p:cNvPr>
            <p:cNvSpPr/>
            <p:nvPr/>
          </p:nvSpPr>
          <p:spPr>
            <a:xfrm>
              <a:off x="3702050" y="5724525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B1D2C38-801C-8640-BE8F-0ED8F2A04A31}"/>
                </a:ext>
              </a:extLst>
            </p:cNvPr>
            <p:cNvCxnSpPr>
              <a:cxnSpLocks/>
            </p:cNvCxnSpPr>
            <p:nvPr/>
          </p:nvCxnSpPr>
          <p:spPr>
            <a:xfrm>
              <a:off x="3937000" y="6207125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7874E76-5744-2E48-BCBC-C5E878117280}"/>
                </a:ext>
              </a:extLst>
            </p:cNvPr>
            <p:cNvCxnSpPr>
              <a:cxnSpLocks/>
            </p:cNvCxnSpPr>
            <p:nvPr/>
          </p:nvCxnSpPr>
          <p:spPr>
            <a:xfrm>
              <a:off x="39497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23C5A45-956E-B648-9BCC-00B577CD3F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11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0EC8D7-929A-BF41-AB4D-0206417598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97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99C79A-1045-6043-81E6-132872AC06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211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EA2071-125A-E745-AEA0-C94C8DE47BD6}"/>
              </a:ext>
            </a:extLst>
          </p:cNvPr>
          <p:cNvGrpSpPr/>
          <p:nvPr/>
        </p:nvGrpSpPr>
        <p:grpSpPr>
          <a:xfrm rot="4259504">
            <a:off x="4766464" y="3530045"/>
            <a:ext cx="495300" cy="1133475"/>
            <a:chOff x="4603749" y="5748941"/>
            <a:chExt cx="495300" cy="113347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ACB070E-BE9E-1443-8B6A-8AA65E102D31}"/>
                </a:ext>
              </a:extLst>
            </p:cNvPr>
            <p:cNvSpPr/>
            <p:nvPr/>
          </p:nvSpPr>
          <p:spPr>
            <a:xfrm>
              <a:off x="4603749" y="57489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2FA9A73-83D7-874F-A772-887D8A3F6438}"/>
                </a:ext>
              </a:extLst>
            </p:cNvPr>
            <p:cNvCxnSpPr>
              <a:cxnSpLocks/>
            </p:cNvCxnSpPr>
            <p:nvPr/>
          </p:nvCxnSpPr>
          <p:spPr>
            <a:xfrm>
              <a:off x="4838699" y="62315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E8D801E-8A6C-8E49-B5D3-217581E9445E}"/>
                </a:ext>
              </a:extLst>
            </p:cNvPr>
            <p:cNvCxnSpPr>
              <a:cxnSpLocks/>
            </p:cNvCxnSpPr>
            <p:nvPr/>
          </p:nvCxnSpPr>
          <p:spPr>
            <a:xfrm>
              <a:off x="4851399" y="66538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C7533BC-AF96-BF4A-ACB5-5616736BE5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2799" y="66538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E1A7725-515C-CE47-A7A5-D6AF82159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1399" y="62442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EEB518A-7B28-5C4C-8976-9190E6B10C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22799" y="62442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6967C1-0198-0F40-ACC3-1865F599E1F8}"/>
              </a:ext>
            </a:extLst>
          </p:cNvPr>
          <p:cNvGrpSpPr/>
          <p:nvPr/>
        </p:nvGrpSpPr>
        <p:grpSpPr>
          <a:xfrm rot="8636010">
            <a:off x="5068153" y="2678659"/>
            <a:ext cx="495300" cy="1133475"/>
            <a:chOff x="5761838" y="5736241"/>
            <a:chExt cx="495300" cy="113347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6528CA4-ADDA-BB40-89CC-D78BD4415614}"/>
                </a:ext>
              </a:extLst>
            </p:cNvPr>
            <p:cNvSpPr/>
            <p:nvPr/>
          </p:nvSpPr>
          <p:spPr>
            <a:xfrm>
              <a:off x="5761838" y="57362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806D5EC-CE07-7D4B-B752-D87D0500A31C}"/>
                </a:ext>
              </a:extLst>
            </p:cNvPr>
            <p:cNvCxnSpPr>
              <a:cxnSpLocks/>
            </p:cNvCxnSpPr>
            <p:nvPr/>
          </p:nvCxnSpPr>
          <p:spPr>
            <a:xfrm>
              <a:off x="5996788" y="62188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778A4C-F99E-5F4B-A3EA-DE4613278989}"/>
                </a:ext>
              </a:extLst>
            </p:cNvPr>
            <p:cNvCxnSpPr>
              <a:cxnSpLocks/>
            </p:cNvCxnSpPr>
            <p:nvPr/>
          </p:nvCxnSpPr>
          <p:spPr>
            <a:xfrm>
              <a:off x="60094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C34362A-97EA-F94C-939B-BAE7E8AD8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8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B188105-8DD3-8D4D-8A5E-E0FD9592EC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94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8E49C6-0BBD-C843-9EB3-C0F3EE3AA5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808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29B5EDF-5E5F-8046-88CB-4E4F4AF4A39A}"/>
              </a:ext>
            </a:extLst>
          </p:cNvPr>
          <p:cNvGrpSpPr/>
          <p:nvPr/>
        </p:nvGrpSpPr>
        <p:grpSpPr>
          <a:xfrm rot="3823130">
            <a:off x="4224069" y="2095440"/>
            <a:ext cx="495300" cy="1133475"/>
            <a:chOff x="6919927" y="5723541"/>
            <a:chExt cx="495300" cy="113347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9111174-3149-D14E-959F-0AF62544E23E}"/>
                </a:ext>
              </a:extLst>
            </p:cNvPr>
            <p:cNvSpPr/>
            <p:nvPr/>
          </p:nvSpPr>
          <p:spPr>
            <a:xfrm>
              <a:off x="6919927" y="57235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EEB1AD-C150-F249-AF1E-2C61CBE32FB3}"/>
                </a:ext>
              </a:extLst>
            </p:cNvPr>
            <p:cNvCxnSpPr>
              <a:cxnSpLocks/>
            </p:cNvCxnSpPr>
            <p:nvPr/>
          </p:nvCxnSpPr>
          <p:spPr>
            <a:xfrm>
              <a:off x="7154877" y="62061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2C28DFF-831E-034F-BBB4-49A1A99C5A39}"/>
                </a:ext>
              </a:extLst>
            </p:cNvPr>
            <p:cNvCxnSpPr>
              <a:cxnSpLocks/>
            </p:cNvCxnSpPr>
            <p:nvPr/>
          </p:nvCxnSpPr>
          <p:spPr>
            <a:xfrm>
              <a:off x="71675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4AA6836-85C3-1C4A-984B-4DADBBF54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89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F65D6AB-0944-2244-AD3A-BE54B5D2A7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75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724D222-DCDB-3941-9766-89307628C6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89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Left Arrow 16">
            <a:extLst>
              <a:ext uri="{FF2B5EF4-FFF2-40B4-BE49-F238E27FC236}">
                <a16:creationId xmlns:a16="http://schemas.microsoft.com/office/drawing/2014/main" id="{47EA6D98-1FE3-CE47-8069-038BEC81226F}"/>
              </a:ext>
            </a:extLst>
          </p:cNvPr>
          <p:cNvSpPr/>
          <p:nvPr/>
        </p:nvSpPr>
        <p:spPr>
          <a:xfrm>
            <a:off x="5925438" y="3493099"/>
            <a:ext cx="3581401" cy="14454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102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5FA58-F945-7744-AAD4-4882AAD88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94F08-5FBA-9248-9E7E-A6DF35B8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38</a:t>
            </a:fld>
            <a:endParaRPr lang="en-US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56211C4-3D9E-504F-8C66-3A2E7673AF76}"/>
              </a:ext>
            </a:extLst>
          </p:cNvPr>
          <p:cNvSpPr/>
          <p:nvPr/>
        </p:nvSpPr>
        <p:spPr>
          <a:xfrm rot="10800000">
            <a:off x="5676636" y="2514410"/>
            <a:ext cx="2108200" cy="2108200"/>
          </a:xfrm>
          <a:prstGeom prst="blockArc">
            <a:avLst>
              <a:gd name="adj1" fmla="val 12322665"/>
              <a:gd name="adj2" fmla="val 19995616"/>
              <a:gd name="adj3" fmla="val 581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BF4432-27C2-9F4E-A8E1-4AE22B714A26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4658514" y="1690689"/>
            <a:ext cx="1185608" cy="23245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C074CE-AF0A-3245-9658-68121FDCC3A9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137399" y="1690689"/>
            <a:ext cx="490318" cy="23033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5BEC09-3406-B14A-ADF9-80374886EC52}"/>
              </a:ext>
            </a:extLst>
          </p:cNvPr>
          <p:cNvSpPr/>
          <p:nvPr/>
        </p:nvSpPr>
        <p:spPr>
          <a:xfrm>
            <a:off x="3073400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7A0201-2A0F-D54D-92C8-EA1A80ED1B2D}"/>
              </a:ext>
            </a:extLst>
          </p:cNvPr>
          <p:cNvSpPr/>
          <p:nvPr/>
        </p:nvSpPr>
        <p:spPr>
          <a:xfrm>
            <a:off x="8732826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52FD0-A3A4-B542-9DF9-E4520D40ED24}"/>
              </a:ext>
            </a:extLst>
          </p:cNvPr>
          <p:cNvSpPr/>
          <p:nvPr/>
        </p:nvSpPr>
        <p:spPr>
          <a:xfrm rot="5400000">
            <a:off x="5903113" y="-1291425"/>
            <a:ext cx="152400" cy="581182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EDB954-2B09-7341-9776-114258E73263}"/>
              </a:ext>
            </a:extLst>
          </p:cNvPr>
          <p:cNvGrpSpPr/>
          <p:nvPr/>
        </p:nvGrpSpPr>
        <p:grpSpPr>
          <a:xfrm>
            <a:off x="6021921" y="3001772"/>
            <a:ext cx="495300" cy="1133475"/>
            <a:chOff x="3702050" y="5724525"/>
            <a:chExt cx="495300" cy="113347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625FB7F-2BAA-FA4E-82A4-6657312C062C}"/>
                </a:ext>
              </a:extLst>
            </p:cNvPr>
            <p:cNvSpPr/>
            <p:nvPr/>
          </p:nvSpPr>
          <p:spPr>
            <a:xfrm>
              <a:off x="3702050" y="5724525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B1D2C38-801C-8640-BE8F-0ED8F2A04A31}"/>
                </a:ext>
              </a:extLst>
            </p:cNvPr>
            <p:cNvCxnSpPr>
              <a:cxnSpLocks/>
            </p:cNvCxnSpPr>
            <p:nvPr/>
          </p:nvCxnSpPr>
          <p:spPr>
            <a:xfrm>
              <a:off x="3937000" y="6207125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7874E76-5744-2E48-BCBC-C5E878117280}"/>
                </a:ext>
              </a:extLst>
            </p:cNvPr>
            <p:cNvCxnSpPr>
              <a:cxnSpLocks/>
            </p:cNvCxnSpPr>
            <p:nvPr/>
          </p:nvCxnSpPr>
          <p:spPr>
            <a:xfrm>
              <a:off x="39497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23C5A45-956E-B648-9BCC-00B577CD3F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11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0EC8D7-929A-BF41-AB4D-0206417598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97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99C79A-1045-6043-81E6-132872AC06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211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EA2071-125A-E745-AEA0-C94C8DE47BD6}"/>
              </a:ext>
            </a:extLst>
          </p:cNvPr>
          <p:cNvGrpSpPr/>
          <p:nvPr/>
        </p:nvGrpSpPr>
        <p:grpSpPr>
          <a:xfrm rot="4259504">
            <a:off x="6633364" y="3530045"/>
            <a:ext cx="495300" cy="1133475"/>
            <a:chOff x="4603749" y="5748941"/>
            <a:chExt cx="495300" cy="113347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ACB070E-BE9E-1443-8B6A-8AA65E102D31}"/>
                </a:ext>
              </a:extLst>
            </p:cNvPr>
            <p:cNvSpPr/>
            <p:nvPr/>
          </p:nvSpPr>
          <p:spPr>
            <a:xfrm>
              <a:off x="4603749" y="57489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2FA9A73-83D7-874F-A772-887D8A3F6438}"/>
                </a:ext>
              </a:extLst>
            </p:cNvPr>
            <p:cNvCxnSpPr>
              <a:cxnSpLocks/>
            </p:cNvCxnSpPr>
            <p:nvPr/>
          </p:nvCxnSpPr>
          <p:spPr>
            <a:xfrm>
              <a:off x="4838699" y="62315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E8D801E-8A6C-8E49-B5D3-217581E9445E}"/>
                </a:ext>
              </a:extLst>
            </p:cNvPr>
            <p:cNvCxnSpPr>
              <a:cxnSpLocks/>
            </p:cNvCxnSpPr>
            <p:nvPr/>
          </p:nvCxnSpPr>
          <p:spPr>
            <a:xfrm>
              <a:off x="4851399" y="66538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C7533BC-AF96-BF4A-ACB5-5616736BE5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2799" y="66538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E1A7725-515C-CE47-A7A5-D6AF82159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1399" y="62442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EEB518A-7B28-5C4C-8976-9190E6B10C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22799" y="62442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6967C1-0198-0F40-ACC3-1865F599E1F8}"/>
              </a:ext>
            </a:extLst>
          </p:cNvPr>
          <p:cNvGrpSpPr/>
          <p:nvPr/>
        </p:nvGrpSpPr>
        <p:grpSpPr>
          <a:xfrm rot="8636010">
            <a:off x="6935053" y="2678659"/>
            <a:ext cx="495300" cy="1133475"/>
            <a:chOff x="5761838" y="5736241"/>
            <a:chExt cx="495300" cy="113347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6528CA4-ADDA-BB40-89CC-D78BD4415614}"/>
                </a:ext>
              </a:extLst>
            </p:cNvPr>
            <p:cNvSpPr/>
            <p:nvPr/>
          </p:nvSpPr>
          <p:spPr>
            <a:xfrm>
              <a:off x="5761838" y="57362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806D5EC-CE07-7D4B-B752-D87D0500A31C}"/>
                </a:ext>
              </a:extLst>
            </p:cNvPr>
            <p:cNvCxnSpPr>
              <a:cxnSpLocks/>
            </p:cNvCxnSpPr>
            <p:nvPr/>
          </p:nvCxnSpPr>
          <p:spPr>
            <a:xfrm>
              <a:off x="5996788" y="62188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778A4C-F99E-5F4B-A3EA-DE4613278989}"/>
                </a:ext>
              </a:extLst>
            </p:cNvPr>
            <p:cNvCxnSpPr>
              <a:cxnSpLocks/>
            </p:cNvCxnSpPr>
            <p:nvPr/>
          </p:nvCxnSpPr>
          <p:spPr>
            <a:xfrm>
              <a:off x="60094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C34362A-97EA-F94C-939B-BAE7E8AD8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8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B188105-8DD3-8D4D-8A5E-E0FD9592EC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94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8E49C6-0BBD-C843-9EB3-C0F3EE3AA5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808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29B5EDF-5E5F-8046-88CB-4E4F4AF4A39A}"/>
              </a:ext>
            </a:extLst>
          </p:cNvPr>
          <p:cNvGrpSpPr/>
          <p:nvPr/>
        </p:nvGrpSpPr>
        <p:grpSpPr>
          <a:xfrm rot="3823130">
            <a:off x="6090969" y="2095440"/>
            <a:ext cx="495300" cy="1133475"/>
            <a:chOff x="6919927" y="5723541"/>
            <a:chExt cx="495300" cy="113347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9111174-3149-D14E-959F-0AF62544E23E}"/>
                </a:ext>
              </a:extLst>
            </p:cNvPr>
            <p:cNvSpPr/>
            <p:nvPr/>
          </p:nvSpPr>
          <p:spPr>
            <a:xfrm>
              <a:off x="6919927" y="57235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EEB1AD-C150-F249-AF1E-2C61CBE32FB3}"/>
                </a:ext>
              </a:extLst>
            </p:cNvPr>
            <p:cNvCxnSpPr>
              <a:cxnSpLocks/>
            </p:cNvCxnSpPr>
            <p:nvPr/>
          </p:nvCxnSpPr>
          <p:spPr>
            <a:xfrm>
              <a:off x="7154877" y="62061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2C28DFF-831E-034F-BBB4-49A1A99C5A39}"/>
                </a:ext>
              </a:extLst>
            </p:cNvPr>
            <p:cNvCxnSpPr>
              <a:cxnSpLocks/>
            </p:cNvCxnSpPr>
            <p:nvPr/>
          </p:nvCxnSpPr>
          <p:spPr>
            <a:xfrm>
              <a:off x="71675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4AA6836-85C3-1C4A-984B-4DADBBF54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89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F65D6AB-0944-2244-AD3A-BE54B5D2A7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75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724D222-DCDB-3941-9766-89307628C6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89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0524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27E49-C0BE-6249-A4D1-7C897CE32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Nanophotonics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900CC-AC6A-824E-9008-B15B3B3F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EEB49-1D2D-6F46-A730-D47A47845F0B}"/>
              </a:ext>
            </a:extLst>
          </p:cNvPr>
          <p:cNvSpPr txBox="1"/>
          <p:nvPr/>
        </p:nvSpPr>
        <p:spPr>
          <a:xfrm>
            <a:off x="1713772" y="1843088"/>
            <a:ext cx="2929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Nanotechnology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34B177-D1C4-0E41-827A-1BC6B7377413}"/>
              </a:ext>
            </a:extLst>
          </p:cNvPr>
          <p:cNvSpPr txBox="1"/>
          <p:nvPr/>
        </p:nvSpPr>
        <p:spPr>
          <a:xfrm>
            <a:off x="8095917" y="1843088"/>
            <a:ext cx="1823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Photonics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D42686E4-3D2F-3245-B379-B6E560A625CB}"/>
              </a:ext>
            </a:extLst>
          </p:cNvPr>
          <p:cNvSpPr/>
          <p:nvPr/>
        </p:nvSpPr>
        <p:spPr>
          <a:xfrm rot="17165473">
            <a:off x="7172285" y="1081087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E2E6E6BE-D567-E449-8AB9-3B5FB958E368}"/>
              </a:ext>
            </a:extLst>
          </p:cNvPr>
          <p:cNvSpPr/>
          <p:nvPr/>
        </p:nvSpPr>
        <p:spPr>
          <a:xfrm rot="4434527" flipH="1">
            <a:off x="4657685" y="1081086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84F229-A6FA-764B-89FF-DB216ECDFCA9}"/>
              </a:ext>
            </a:extLst>
          </p:cNvPr>
          <p:cNvCxnSpPr>
            <a:stCxn id="2" idx="2"/>
          </p:cNvCxnSpPr>
          <p:nvPr/>
        </p:nvCxnSpPr>
        <p:spPr>
          <a:xfrm>
            <a:off x="6096000" y="1690688"/>
            <a:ext cx="0" cy="5167312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5550060-5535-FF4F-B5DD-A98BF6DF3036}"/>
              </a:ext>
            </a:extLst>
          </p:cNvPr>
          <p:cNvSpPr/>
          <p:nvPr/>
        </p:nvSpPr>
        <p:spPr>
          <a:xfrm>
            <a:off x="6096000" y="1295979"/>
            <a:ext cx="6096000" cy="5562021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1404DD-81A7-1749-9F42-6B0A1FE9F407}"/>
              </a:ext>
            </a:extLst>
          </p:cNvPr>
          <p:cNvSpPr txBox="1"/>
          <p:nvPr/>
        </p:nvSpPr>
        <p:spPr>
          <a:xfrm>
            <a:off x="965201" y="2831581"/>
            <a:ext cx="442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Feynman: “there’s room at the bottom” 1954</a:t>
            </a:r>
          </a:p>
        </p:txBody>
      </p:sp>
    </p:spTree>
    <p:extLst>
      <p:ext uri="{BB962C8B-B14F-4D97-AF65-F5344CB8AC3E}">
        <p14:creationId xmlns:p14="http://schemas.microsoft.com/office/powerpoint/2010/main" val="16332076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5FA58-F945-7744-AAD4-4882AAD88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94F08-5FBA-9248-9E7E-A6DF35B8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39</a:t>
            </a:fld>
            <a:endParaRPr lang="en-US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56211C4-3D9E-504F-8C66-3A2E7673AF76}"/>
              </a:ext>
            </a:extLst>
          </p:cNvPr>
          <p:cNvSpPr/>
          <p:nvPr/>
        </p:nvSpPr>
        <p:spPr>
          <a:xfrm rot="10800000">
            <a:off x="3809736" y="2514410"/>
            <a:ext cx="2108200" cy="2108200"/>
          </a:xfrm>
          <a:prstGeom prst="blockArc">
            <a:avLst>
              <a:gd name="adj1" fmla="val 12322665"/>
              <a:gd name="adj2" fmla="val 19995616"/>
              <a:gd name="adj3" fmla="val 581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BF4432-27C2-9F4E-A8E1-4AE22B714A26}"/>
              </a:ext>
            </a:extLst>
          </p:cNvPr>
          <p:cNvCxnSpPr>
            <a:cxnSpLocks/>
            <a:stCxn id="6" idx="1"/>
          </p:cNvCxnSpPr>
          <p:nvPr/>
        </p:nvCxnSpPr>
        <p:spPr>
          <a:xfrm flipV="1">
            <a:off x="3977222" y="1690689"/>
            <a:ext cx="681291" cy="23245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C074CE-AF0A-3245-9658-68121FDCC3A9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5760817" y="1690689"/>
            <a:ext cx="1376582" cy="23033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5BEC09-3406-B14A-ADF9-80374886EC52}"/>
              </a:ext>
            </a:extLst>
          </p:cNvPr>
          <p:cNvSpPr/>
          <p:nvPr/>
        </p:nvSpPr>
        <p:spPr>
          <a:xfrm>
            <a:off x="3073400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7A0201-2A0F-D54D-92C8-EA1A80ED1B2D}"/>
              </a:ext>
            </a:extLst>
          </p:cNvPr>
          <p:cNvSpPr/>
          <p:nvPr/>
        </p:nvSpPr>
        <p:spPr>
          <a:xfrm>
            <a:off x="8732826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52FD0-A3A4-B542-9DF9-E4520D40ED24}"/>
              </a:ext>
            </a:extLst>
          </p:cNvPr>
          <p:cNvSpPr/>
          <p:nvPr/>
        </p:nvSpPr>
        <p:spPr>
          <a:xfrm rot="5400000">
            <a:off x="5903113" y="-1291425"/>
            <a:ext cx="152400" cy="581182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EDB954-2B09-7341-9776-114258E73263}"/>
              </a:ext>
            </a:extLst>
          </p:cNvPr>
          <p:cNvGrpSpPr/>
          <p:nvPr/>
        </p:nvGrpSpPr>
        <p:grpSpPr>
          <a:xfrm>
            <a:off x="4155021" y="3001772"/>
            <a:ext cx="495300" cy="1133475"/>
            <a:chOff x="3702050" y="5724525"/>
            <a:chExt cx="495300" cy="113347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625FB7F-2BAA-FA4E-82A4-6657312C062C}"/>
                </a:ext>
              </a:extLst>
            </p:cNvPr>
            <p:cNvSpPr/>
            <p:nvPr/>
          </p:nvSpPr>
          <p:spPr>
            <a:xfrm>
              <a:off x="3702050" y="5724525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B1D2C38-801C-8640-BE8F-0ED8F2A04A31}"/>
                </a:ext>
              </a:extLst>
            </p:cNvPr>
            <p:cNvCxnSpPr>
              <a:cxnSpLocks/>
            </p:cNvCxnSpPr>
            <p:nvPr/>
          </p:nvCxnSpPr>
          <p:spPr>
            <a:xfrm>
              <a:off x="3937000" y="6207125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7874E76-5744-2E48-BCBC-C5E878117280}"/>
                </a:ext>
              </a:extLst>
            </p:cNvPr>
            <p:cNvCxnSpPr>
              <a:cxnSpLocks/>
            </p:cNvCxnSpPr>
            <p:nvPr/>
          </p:nvCxnSpPr>
          <p:spPr>
            <a:xfrm>
              <a:off x="39497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23C5A45-956E-B648-9BCC-00B577CD3F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11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0EC8D7-929A-BF41-AB4D-0206417598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97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99C79A-1045-6043-81E6-132872AC06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211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EA2071-125A-E745-AEA0-C94C8DE47BD6}"/>
              </a:ext>
            </a:extLst>
          </p:cNvPr>
          <p:cNvGrpSpPr/>
          <p:nvPr/>
        </p:nvGrpSpPr>
        <p:grpSpPr>
          <a:xfrm rot="4259504">
            <a:off x="4766464" y="3530045"/>
            <a:ext cx="495300" cy="1133475"/>
            <a:chOff x="4603749" y="5748941"/>
            <a:chExt cx="495300" cy="113347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ACB070E-BE9E-1443-8B6A-8AA65E102D31}"/>
                </a:ext>
              </a:extLst>
            </p:cNvPr>
            <p:cNvSpPr/>
            <p:nvPr/>
          </p:nvSpPr>
          <p:spPr>
            <a:xfrm>
              <a:off x="4603749" y="57489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2FA9A73-83D7-874F-A772-887D8A3F6438}"/>
                </a:ext>
              </a:extLst>
            </p:cNvPr>
            <p:cNvCxnSpPr>
              <a:cxnSpLocks/>
            </p:cNvCxnSpPr>
            <p:nvPr/>
          </p:nvCxnSpPr>
          <p:spPr>
            <a:xfrm>
              <a:off x="4838699" y="62315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E8D801E-8A6C-8E49-B5D3-217581E9445E}"/>
                </a:ext>
              </a:extLst>
            </p:cNvPr>
            <p:cNvCxnSpPr>
              <a:cxnSpLocks/>
            </p:cNvCxnSpPr>
            <p:nvPr/>
          </p:nvCxnSpPr>
          <p:spPr>
            <a:xfrm>
              <a:off x="4851399" y="66538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C7533BC-AF96-BF4A-ACB5-5616736BE5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2799" y="66538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E1A7725-515C-CE47-A7A5-D6AF82159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1399" y="62442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EEB518A-7B28-5C4C-8976-9190E6B10C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22799" y="62442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6967C1-0198-0F40-ACC3-1865F599E1F8}"/>
              </a:ext>
            </a:extLst>
          </p:cNvPr>
          <p:cNvGrpSpPr/>
          <p:nvPr/>
        </p:nvGrpSpPr>
        <p:grpSpPr>
          <a:xfrm rot="8636010">
            <a:off x="5068153" y="2678659"/>
            <a:ext cx="495300" cy="1133475"/>
            <a:chOff x="5761838" y="5736241"/>
            <a:chExt cx="495300" cy="113347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6528CA4-ADDA-BB40-89CC-D78BD4415614}"/>
                </a:ext>
              </a:extLst>
            </p:cNvPr>
            <p:cNvSpPr/>
            <p:nvPr/>
          </p:nvSpPr>
          <p:spPr>
            <a:xfrm>
              <a:off x="5761838" y="57362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806D5EC-CE07-7D4B-B752-D87D0500A31C}"/>
                </a:ext>
              </a:extLst>
            </p:cNvPr>
            <p:cNvCxnSpPr>
              <a:cxnSpLocks/>
            </p:cNvCxnSpPr>
            <p:nvPr/>
          </p:nvCxnSpPr>
          <p:spPr>
            <a:xfrm>
              <a:off x="5996788" y="62188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778A4C-F99E-5F4B-A3EA-DE4613278989}"/>
                </a:ext>
              </a:extLst>
            </p:cNvPr>
            <p:cNvCxnSpPr>
              <a:cxnSpLocks/>
            </p:cNvCxnSpPr>
            <p:nvPr/>
          </p:nvCxnSpPr>
          <p:spPr>
            <a:xfrm>
              <a:off x="60094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C34362A-97EA-F94C-939B-BAE7E8AD8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8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B188105-8DD3-8D4D-8A5E-E0FD9592EC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94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8E49C6-0BBD-C843-9EB3-C0F3EE3AA5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808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29B5EDF-5E5F-8046-88CB-4E4F4AF4A39A}"/>
              </a:ext>
            </a:extLst>
          </p:cNvPr>
          <p:cNvGrpSpPr/>
          <p:nvPr/>
        </p:nvGrpSpPr>
        <p:grpSpPr>
          <a:xfrm rot="3823130">
            <a:off x="4224069" y="2095440"/>
            <a:ext cx="495300" cy="1133475"/>
            <a:chOff x="6919927" y="5723541"/>
            <a:chExt cx="495300" cy="113347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9111174-3149-D14E-959F-0AF62544E23E}"/>
                </a:ext>
              </a:extLst>
            </p:cNvPr>
            <p:cNvSpPr/>
            <p:nvPr/>
          </p:nvSpPr>
          <p:spPr>
            <a:xfrm>
              <a:off x="6919927" y="57235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EEB1AD-C150-F249-AF1E-2C61CBE32FB3}"/>
                </a:ext>
              </a:extLst>
            </p:cNvPr>
            <p:cNvCxnSpPr>
              <a:cxnSpLocks/>
            </p:cNvCxnSpPr>
            <p:nvPr/>
          </p:nvCxnSpPr>
          <p:spPr>
            <a:xfrm>
              <a:off x="7154877" y="62061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2C28DFF-831E-034F-BBB4-49A1A99C5A39}"/>
                </a:ext>
              </a:extLst>
            </p:cNvPr>
            <p:cNvCxnSpPr>
              <a:cxnSpLocks/>
            </p:cNvCxnSpPr>
            <p:nvPr/>
          </p:nvCxnSpPr>
          <p:spPr>
            <a:xfrm>
              <a:off x="71675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4AA6836-85C3-1C4A-984B-4DADBBF54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89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F65D6AB-0944-2244-AD3A-BE54B5D2A7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75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724D222-DCDB-3941-9766-89307628C6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89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Block Arc 38">
            <a:extLst>
              <a:ext uri="{FF2B5EF4-FFF2-40B4-BE49-F238E27FC236}">
                <a16:creationId xmlns:a16="http://schemas.microsoft.com/office/drawing/2014/main" id="{882B123C-00D2-0645-B3AD-3729BC15301C}"/>
              </a:ext>
            </a:extLst>
          </p:cNvPr>
          <p:cNvSpPr/>
          <p:nvPr/>
        </p:nvSpPr>
        <p:spPr>
          <a:xfrm rot="10800000">
            <a:off x="6893713" y="1614488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Block Arc 39">
            <a:extLst>
              <a:ext uri="{FF2B5EF4-FFF2-40B4-BE49-F238E27FC236}">
                <a16:creationId xmlns:a16="http://schemas.microsoft.com/office/drawing/2014/main" id="{347E90DE-99D4-4A42-80CE-CE8790CC9AF0}"/>
              </a:ext>
            </a:extLst>
          </p:cNvPr>
          <p:cNvSpPr/>
          <p:nvPr/>
        </p:nvSpPr>
        <p:spPr>
          <a:xfrm rot="10800000" flipV="1">
            <a:off x="6887363" y="1250762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Block Arc 40">
            <a:extLst>
              <a:ext uri="{FF2B5EF4-FFF2-40B4-BE49-F238E27FC236}">
                <a16:creationId xmlns:a16="http://schemas.microsoft.com/office/drawing/2014/main" id="{48F59483-23F8-D640-B5A3-EEE6ECD37017}"/>
              </a:ext>
            </a:extLst>
          </p:cNvPr>
          <p:cNvSpPr/>
          <p:nvPr/>
        </p:nvSpPr>
        <p:spPr>
          <a:xfrm rot="10800000">
            <a:off x="4393069" y="1614488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Block Arc 41">
            <a:extLst>
              <a:ext uri="{FF2B5EF4-FFF2-40B4-BE49-F238E27FC236}">
                <a16:creationId xmlns:a16="http://schemas.microsoft.com/office/drawing/2014/main" id="{42B69D19-B9B9-C446-8442-578660BD7D30}"/>
              </a:ext>
            </a:extLst>
          </p:cNvPr>
          <p:cNvSpPr/>
          <p:nvPr/>
        </p:nvSpPr>
        <p:spPr>
          <a:xfrm rot="10800000" flipV="1">
            <a:off x="4386719" y="1250762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5586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5FA58-F945-7744-AAD4-4882AAD88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94F08-5FBA-9248-9E7E-A6DF35B8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40</a:t>
            </a:fld>
            <a:endParaRPr lang="en-US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56211C4-3D9E-504F-8C66-3A2E7673AF76}"/>
              </a:ext>
            </a:extLst>
          </p:cNvPr>
          <p:cNvSpPr/>
          <p:nvPr/>
        </p:nvSpPr>
        <p:spPr>
          <a:xfrm rot="10800000">
            <a:off x="5676636" y="2514410"/>
            <a:ext cx="2108200" cy="2108200"/>
          </a:xfrm>
          <a:prstGeom prst="blockArc">
            <a:avLst>
              <a:gd name="adj1" fmla="val 12322665"/>
              <a:gd name="adj2" fmla="val 19995616"/>
              <a:gd name="adj3" fmla="val 581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BF4432-27C2-9F4E-A8E1-4AE22B714A26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4658514" y="1690689"/>
            <a:ext cx="1185608" cy="23245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C074CE-AF0A-3245-9658-68121FDCC3A9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137399" y="1690689"/>
            <a:ext cx="490318" cy="23033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5BEC09-3406-B14A-ADF9-80374886EC52}"/>
              </a:ext>
            </a:extLst>
          </p:cNvPr>
          <p:cNvSpPr/>
          <p:nvPr/>
        </p:nvSpPr>
        <p:spPr>
          <a:xfrm>
            <a:off x="3073400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7A0201-2A0F-D54D-92C8-EA1A80ED1B2D}"/>
              </a:ext>
            </a:extLst>
          </p:cNvPr>
          <p:cNvSpPr/>
          <p:nvPr/>
        </p:nvSpPr>
        <p:spPr>
          <a:xfrm>
            <a:off x="8732826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52FD0-A3A4-B542-9DF9-E4520D40ED24}"/>
              </a:ext>
            </a:extLst>
          </p:cNvPr>
          <p:cNvSpPr/>
          <p:nvPr/>
        </p:nvSpPr>
        <p:spPr>
          <a:xfrm rot="5400000">
            <a:off x="5903113" y="-1291425"/>
            <a:ext cx="152400" cy="581182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EDB954-2B09-7341-9776-114258E73263}"/>
              </a:ext>
            </a:extLst>
          </p:cNvPr>
          <p:cNvGrpSpPr/>
          <p:nvPr/>
        </p:nvGrpSpPr>
        <p:grpSpPr>
          <a:xfrm>
            <a:off x="6021921" y="3001772"/>
            <a:ext cx="495300" cy="1133475"/>
            <a:chOff x="3702050" y="5724525"/>
            <a:chExt cx="495300" cy="113347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625FB7F-2BAA-FA4E-82A4-6657312C062C}"/>
                </a:ext>
              </a:extLst>
            </p:cNvPr>
            <p:cNvSpPr/>
            <p:nvPr/>
          </p:nvSpPr>
          <p:spPr>
            <a:xfrm>
              <a:off x="3702050" y="5724525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B1D2C38-801C-8640-BE8F-0ED8F2A04A31}"/>
                </a:ext>
              </a:extLst>
            </p:cNvPr>
            <p:cNvCxnSpPr>
              <a:cxnSpLocks/>
            </p:cNvCxnSpPr>
            <p:nvPr/>
          </p:nvCxnSpPr>
          <p:spPr>
            <a:xfrm>
              <a:off x="3937000" y="6207125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7874E76-5744-2E48-BCBC-C5E878117280}"/>
                </a:ext>
              </a:extLst>
            </p:cNvPr>
            <p:cNvCxnSpPr>
              <a:cxnSpLocks/>
            </p:cNvCxnSpPr>
            <p:nvPr/>
          </p:nvCxnSpPr>
          <p:spPr>
            <a:xfrm>
              <a:off x="39497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23C5A45-956E-B648-9BCC-00B577CD3F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11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0EC8D7-929A-BF41-AB4D-0206417598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97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99C79A-1045-6043-81E6-132872AC06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211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BACB070E-BE9E-1443-8B6A-8AA65E102D31}"/>
              </a:ext>
            </a:extLst>
          </p:cNvPr>
          <p:cNvSpPr/>
          <p:nvPr/>
        </p:nvSpPr>
        <p:spPr>
          <a:xfrm rot="4259504">
            <a:off x="6935052" y="3745204"/>
            <a:ext cx="495300" cy="4953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2FA9A73-83D7-874F-A772-887D8A3F6438}"/>
              </a:ext>
            </a:extLst>
          </p:cNvPr>
          <p:cNvCxnSpPr>
            <a:cxnSpLocks/>
          </p:cNvCxnSpPr>
          <p:nvPr/>
        </p:nvCxnSpPr>
        <p:spPr>
          <a:xfrm rot="4259504">
            <a:off x="6756803" y="3915002"/>
            <a:ext cx="0" cy="4222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8D801E-8A6C-8E49-B5D3-217581E9445E}"/>
              </a:ext>
            </a:extLst>
          </p:cNvPr>
          <p:cNvCxnSpPr>
            <a:cxnSpLocks/>
          </p:cNvCxnSpPr>
          <p:nvPr/>
        </p:nvCxnSpPr>
        <p:spPr>
          <a:xfrm flipH="1">
            <a:off x="6491822" y="4206914"/>
            <a:ext cx="69493" cy="26510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C7533BC-AF96-BF4A-ACB5-5616736BE58F}"/>
              </a:ext>
            </a:extLst>
          </p:cNvPr>
          <p:cNvCxnSpPr>
            <a:cxnSpLocks/>
          </p:cNvCxnSpPr>
          <p:nvPr/>
        </p:nvCxnSpPr>
        <p:spPr>
          <a:xfrm flipH="1" flipV="1">
            <a:off x="4658514" y="3157344"/>
            <a:ext cx="1900734" cy="104356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E1A7725-515C-CE47-A7A5-D6AF8215980F}"/>
              </a:ext>
            </a:extLst>
          </p:cNvPr>
          <p:cNvCxnSpPr>
            <a:cxnSpLocks/>
          </p:cNvCxnSpPr>
          <p:nvPr/>
        </p:nvCxnSpPr>
        <p:spPr>
          <a:xfrm rot="4259504" flipV="1">
            <a:off x="6765557" y="4101509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EEB518A-7B28-5C4C-8976-9190E6B10C3F}"/>
              </a:ext>
            </a:extLst>
          </p:cNvPr>
          <p:cNvCxnSpPr>
            <a:cxnSpLocks/>
          </p:cNvCxnSpPr>
          <p:nvPr/>
        </p:nvCxnSpPr>
        <p:spPr>
          <a:xfrm rot="4259504" flipH="1" flipV="1">
            <a:off x="6691101" y="3885374"/>
            <a:ext cx="222251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6967C1-0198-0F40-ACC3-1865F599E1F8}"/>
              </a:ext>
            </a:extLst>
          </p:cNvPr>
          <p:cNvGrpSpPr/>
          <p:nvPr/>
        </p:nvGrpSpPr>
        <p:grpSpPr>
          <a:xfrm rot="8636010">
            <a:off x="6935053" y="2678659"/>
            <a:ext cx="495300" cy="1133475"/>
            <a:chOff x="5761838" y="5736241"/>
            <a:chExt cx="495300" cy="113347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6528CA4-ADDA-BB40-89CC-D78BD4415614}"/>
                </a:ext>
              </a:extLst>
            </p:cNvPr>
            <p:cNvSpPr/>
            <p:nvPr/>
          </p:nvSpPr>
          <p:spPr>
            <a:xfrm>
              <a:off x="5761838" y="57362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806D5EC-CE07-7D4B-B752-D87D0500A31C}"/>
                </a:ext>
              </a:extLst>
            </p:cNvPr>
            <p:cNvCxnSpPr>
              <a:cxnSpLocks/>
            </p:cNvCxnSpPr>
            <p:nvPr/>
          </p:nvCxnSpPr>
          <p:spPr>
            <a:xfrm>
              <a:off x="5996788" y="62188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778A4C-F99E-5F4B-A3EA-DE4613278989}"/>
                </a:ext>
              </a:extLst>
            </p:cNvPr>
            <p:cNvCxnSpPr>
              <a:cxnSpLocks/>
            </p:cNvCxnSpPr>
            <p:nvPr/>
          </p:nvCxnSpPr>
          <p:spPr>
            <a:xfrm>
              <a:off x="60094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C34362A-97EA-F94C-939B-BAE7E8AD8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8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B188105-8DD3-8D4D-8A5E-E0FD9592EC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94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8E49C6-0BBD-C843-9EB3-C0F3EE3AA5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808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29B5EDF-5E5F-8046-88CB-4E4F4AF4A39A}"/>
              </a:ext>
            </a:extLst>
          </p:cNvPr>
          <p:cNvGrpSpPr/>
          <p:nvPr/>
        </p:nvGrpSpPr>
        <p:grpSpPr>
          <a:xfrm rot="3823130">
            <a:off x="6090969" y="2095440"/>
            <a:ext cx="495300" cy="1133475"/>
            <a:chOff x="6919927" y="5723541"/>
            <a:chExt cx="495300" cy="113347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9111174-3149-D14E-959F-0AF62544E23E}"/>
                </a:ext>
              </a:extLst>
            </p:cNvPr>
            <p:cNvSpPr/>
            <p:nvPr/>
          </p:nvSpPr>
          <p:spPr>
            <a:xfrm>
              <a:off x="6919927" y="57235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EEB1AD-C150-F249-AF1E-2C61CBE32FB3}"/>
                </a:ext>
              </a:extLst>
            </p:cNvPr>
            <p:cNvCxnSpPr>
              <a:cxnSpLocks/>
            </p:cNvCxnSpPr>
            <p:nvPr/>
          </p:nvCxnSpPr>
          <p:spPr>
            <a:xfrm>
              <a:off x="7154877" y="62061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2C28DFF-831E-034F-BBB4-49A1A99C5A39}"/>
                </a:ext>
              </a:extLst>
            </p:cNvPr>
            <p:cNvCxnSpPr>
              <a:cxnSpLocks/>
            </p:cNvCxnSpPr>
            <p:nvPr/>
          </p:nvCxnSpPr>
          <p:spPr>
            <a:xfrm>
              <a:off x="71675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4AA6836-85C3-1C4A-984B-4DADBBF54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89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F65D6AB-0944-2244-AD3A-BE54B5D2A7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75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724D222-DCDB-3941-9766-89307628C6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89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B5479DF5-5C34-B249-8EC6-90AF2A9D1B97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78183" y="6538913"/>
            <a:ext cx="332341" cy="182562"/>
          </a:xfrm>
          <a:prstGeom prst="bentConnector3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FD3875D2-48E2-9D49-B6E6-6830684888A7}"/>
              </a:ext>
            </a:extLst>
          </p:cNvPr>
          <p:cNvCxnSpPr>
            <a:cxnSpLocks/>
          </p:cNvCxnSpPr>
          <p:nvPr/>
        </p:nvCxnSpPr>
        <p:spPr>
          <a:xfrm rot="10800000" flipV="1">
            <a:off x="6426186" y="6344444"/>
            <a:ext cx="332341" cy="182562"/>
          </a:xfrm>
          <a:prstGeom prst="bentConnector3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C22441F4-7134-B54F-B634-D73CEDC4734C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74189" y="6149975"/>
            <a:ext cx="332341" cy="182562"/>
          </a:xfrm>
          <a:prstGeom prst="bentConnector3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D2E71640-F0BC-DA42-97F6-407126658391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48355" y="6630194"/>
            <a:ext cx="332341" cy="182562"/>
          </a:xfrm>
          <a:prstGeom prst="bentConnector3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F41C10A0-6047-6B46-86B1-DDE7844F1F01}"/>
              </a:ext>
            </a:extLst>
          </p:cNvPr>
          <p:cNvCxnSpPr>
            <a:cxnSpLocks/>
          </p:cNvCxnSpPr>
          <p:nvPr/>
        </p:nvCxnSpPr>
        <p:spPr>
          <a:xfrm rot="10800000" flipV="1">
            <a:off x="5937748" y="6390085"/>
            <a:ext cx="332341" cy="182562"/>
          </a:xfrm>
          <a:prstGeom prst="bentConnector3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701EDBB4-1CC8-464C-A5C7-57F6A1C6B393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27141" y="6149976"/>
            <a:ext cx="332341" cy="182562"/>
          </a:xfrm>
          <a:prstGeom prst="bentConnector3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919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5FA58-F945-7744-AAD4-4882AAD88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analogy: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94F08-5FBA-9248-9E7E-A6DF35B8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41</a:t>
            </a:fld>
            <a:endParaRPr lang="en-US"/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56211C4-3D9E-504F-8C66-3A2E7673AF76}"/>
              </a:ext>
            </a:extLst>
          </p:cNvPr>
          <p:cNvSpPr/>
          <p:nvPr/>
        </p:nvSpPr>
        <p:spPr>
          <a:xfrm rot="10800000">
            <a:off x="3809736" y="2514410"/>
            <a:ext cx="2108200" cy="2108200"/>
          </a:xfrm>
          <a:prstGeom prst="blockArc">
            <a:avLst>
              <a:gd name="adj1" fmla="val 12322665"/>
              <a:gd name="adj2" fmla="val 19995616"/>
              <a:gd name="adj3" fmla="val 5817"/>
            </a:avLst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BF4432-27C2-9F4E-A8E1-4AE22B714A26}"/>
              </a:ext>
            </a:extLst>
          </p:cNvPr>
          <p:cNvCxnSpPr>
            <a:cxnSpLocks/>
            <a:stCxn id="6" idx="1"/>
          </p:cNvCxnSpPr>
          <p:nvPr/>
        </p:nvCxnSpPr>
        <p:spPr>
          <a:xfrm flipV="1">
            <a:off x="3977222" y="1690689"/>
            <a:ext cx="681291" cy="23245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C074CE-AF0A-3245-9658-68121FDCC3A9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5760817" y="1690689"/>
            <a:ext cx="1376582" cy="23033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B5BEC09-3406-B14A-ADF9-80374886EC52}"/>
              </a:ext>
            </a:extLst>
          </p:cNvPr>
          <p:cNvSpPr/>
          <p:nvPr/>
        </p:nvSpPr>
        <p:spPr>
          <a:xfrm>
            <a:off x="3073400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7A0201-2A0F-D54D-92C8-EA1A80ED1B2D}"/>
              </a:ext>
            </a:extLst>
          </p:cNvPr>
          <p:cNvSpPr/>
          <p:nvPr/>
        </p:nvSpPr>
        <p:spPr>
          <a:xfrm>
            <a:off x="8732826" y="1690688"/>
            <a:ext cx="152400" cy="516731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C52FD0-A3A4-B542-9DF9-E4520D40ED24}"/>
              </a:ext>
            </a:extLst>
          </p:cNvPr>
          <p:cNvSpPr/>
          <p:nvPr/>
        </p:nvSpPr>
        <p:spPr>
          <a:xfrm rot="5400000">
            <a:off x="5903113" y="-1291425"/>
            <a:ext cx="152400" cy="5811826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EEDB954-2B09-7341-9776-114258E73263}"/>
              </a:ext>
            </a:extLst>
          </p:cNvPr>
          <p:cNvGrpSpPr/>
          <p:nvPr/>
        </p:nvGrpSpPr>
        <p:grpSpPr>
          <a:xfrm>
            <a:off x="4155021" y="3001772"/>
            <a:ext cx="495300" cy="1133475"/>
            <a:chOff x="3702050" y="5724525"/>
            <a:chExt cx="495300" cy="113347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625FB7F-2BAA-FA4E-82A4-6657312C062C}"/>
                </a:ext>
              </a:extLst>
            </p:cNvPr>
            <p:cNvSpPr/>
            <p:nvPr/>
          </p:nvSpPr>
          <p:spPr>
            <a:xfrm>
              <a:off x="3702050" y="5724525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B1D2C38-801C-8640-BE8F-0ED8F2A04A31}"/>
                </a:ext>
              </a:extLst>
            </p:cNvPr>
            <p:cNvCxnSpPr>
              <a:cxnSpLocks/>
            </p:cNvCxnSpPr>
            <p:nvPr/>
          </p:nvCxnSpPr>
          <p:spPr>
            <a:xfrm>
              <a:off x="3937000" y="6207125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7874E76-5744-2E48-BCBC-C5E878117280}"/>
                </a:ext>
              </a:extLst>
            </p:cNvPr>
            <p:cNvCxnSpPr>
              <a:cxnSpLocks/>
            </p:cNvCxnSpPr>
            <p:nvPr/>
          </p:nvCxnSpPr>
          <p:spPr>
            <a:xfrm>
              <a:off x="39497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23C5A45-956E-B648-9BCC-00B577CD3F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21100" y="6629400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0EC8D7-929A-BF41-AB4D-0206417598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97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99C79A-1045-6043-81E6-132872AC06F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21100" y="6219825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EA2071-125A-E745-AEA0-C94C8DE47BD6}"/>
              </a:ext>
            </a:extLst>
          </p:cNvPr>
          <p:cNvGrpSpPr/>
          <p:nvPr/>
        </p:nvGrpSpPr>
        <p:grpSpPr>
          <a:xfrm rot="4259504">
            <a:off x="4766464" y="3530045"/>
            <a:ext cx="495300" cy="1133475"/>
            <a:chOff x="4603749" y="5748941"/>
            <a:chExt cx="495300" cy="113347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ACB070E-BE9E-1443-8B6A-8AA65E102D31}"/>
                </a:ext>
              </a:extLst>
            </p:cNvPr>
            <p:cNvSpPr/>
            <p:nvPr/>
          </p:nvSpPr>
          <p:spPr>
            <a:xfrm>
              <a:off x="4603749" y="57489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2FA9A73-83D7-874F-A772-887D8A3F6438}"/>
                </a:ext>
              </a:extLst>
            </p:cNvPr>
            <p:cNvCxnSpPr>
              <a:cxnSpLocks/>
            </p:cNvCxnSpPr>
            <p:nvPr/>
          </p:nvCxnSpPr>
          <p:spPr>
            <a:xfrm>
              <a:off x="4838699" y="62315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E8D801E-8A6C-8E49-B5D3-217581E9445E}"/>
                </a:ext>
              </a:extLst>
            </p:cNvPr>
            <p:cNvCxnSpPr>
              <a:cxnSpLocks/>
            </p:cNvCxnSpPr>
            <p:nvPr/>
          </p:nvCxnSpPr>
          <p:spPr>
            <a:xfrm>
              <a:off x="4851399" y="66538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C7533BC-AF96-BF4A-ACB5-5616736BE5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2799" y="66538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E1A7725-515C-CE47-A7A5-D6AF821598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1399" y="62442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EEB518A-7B28-5C4C-8976-9190E6B10C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22799" y="62442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6967C1-0198-0F40-ACC3-1865F599E1F8}"/>
              </a:ext>
            </a:extLst>
          </p:cNvPr>
          <p:cNvGrpSpPr/>
          <p:nvPr/>
        </p:nvGrpSpPr>
        <p:grpSpPr>
          <a:xfrm rot="8636010">
            <a:off x="5068153" y="2678659"/>
            <a:ext cx="495300" cy="1133475"/>
            <a:chOff x="5761838" y="5736241"/>
            <a:chExt cx="495300" cy="1133475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6528CA4-ADDA-BB40-89CC-D78BD4415614}"/>
                </a:ext>
              </a:extLst>
            </p:cNvPr>
            <p:cNvSpPr/>
            <p:nvPr/>
          </p:nvSpPr>
          <p:spPr>
            <a:xfrm>
              <a:off x="5761838" y="57362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806D5EC-CE07-7D4B-B752-D87D0500A31C}"/>
                </a:ext>
              </a:extLst>
            </p:cNvPr>
            <p:cNvCxnSpPr>
              <a:cxnSpLocks/>
            </p:cNvCxnSpPr>
            <p:nvPr/>
          </p:nvCxnSpPr>
          <p:spPr>
            <a:xfrm>
              <a:off x="5996788" y="62188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0778A4C-F99E-5F4B-A3EA-DE4613278989}"/>
                </a:ext>
              </a:extLst>
            </p:cNvPr>
            <p:cNvCxnSpPr>
              <a:cxnSpLocks/>
            </p:cNvCxnSpPr>
            <p:nvPr/>
          </p:nvCxnSpPr>
          <p:spPr>
            <a:xfrm>
              <a:off x="60094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C34362A-97EA-F94C-939B-BAE7E8AD81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0888" y="66411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B188105-8DD3-8D4D-8A5E-E0FD9592EC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94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48E49C6-0BBD-C843-9EB3-C0F3EE3AA5D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80888" y="62315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29B5EDF-5E5F-8046-88CB-4E4F4AF4A39A}"/>
              </a:ext>
            </a:extLst>
          </p:cNvPr>
          <p:cNvGrpSpPr/>
          <p:nvPr/>
        </p:nvGrpSpPr>
        <p:grpSpPr>
          <a:xfrm rot="3823130">
            <a:off x="866239" y="2117618"/>
            <a:ext cx="495300" cy="1133475"/>
            <a:chOff x="6919927" y="5723541"/>
            <a:chExt cx="495300" cy="113347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9111174-3149-D14E-959F-0AF62544E23E}"/>
                </a:ext>
              </a:extLst>
            </p:cNvPr>
            <p:cNvSpPr/>
            <p:nvPr/>
          </p:nvSpPr>
          <p:spPr>
            <a:xfrm>
              <a:off x="6919927" y="5723541"/>
              <a:ext cx="495300" cy="4953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AEEB1AD-C150-F249-AF1E-2C61CBE32FB3}"/>
                </a:ext>
              </a:extLst>
            </p:cNvPr>
            <p:cNvCxnSpPr>
              <a:cxnSpLocks/>
            </p:cNvCxnSpPr>
            <p:nvPr/>
          </p:nvCxnSpPr>
          <p:spPr>
            <a:xfrm>
              <a:off x="7154877" y="6206141"/>
              <a:ext cx="0" cy="4222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2C28DFF-831E-034F-BBB4-49A1A99C5A39}"/>
                </a:ext>
              </a:extLst>
            </p:cNvPr>
            <p:cNvCxnSpPr>
              <a:cxnSpLocks/>
            </p:cNvCxnSpPr>
            <p:nvPr/>
          </p:nvCxnSpPr>
          <p:spPr>
            <a:xfrm>
              <a:off x="71675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4AA6836-85C3-1C4A-984B-4DADBBF54E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8977" y="6628416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F65D6AB-0944-2244-AD3A-BE54B5D2A7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75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724D222-DCDB-3941-9766-89307628C6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38977" y="6218841"/>
              <a:ext cx="222251" cy="2286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485F8A61-324F-CC42-A1EB-96FB6F270661}"/>
              </a:ext>
            </a:extLst>
          </p:cNvPr>
          <p:cNvCxnSpPr/>
          <p:nvPr/>
        </p:nvCxnSpPr>
        <p:spPr>
          <a:xfrm rot="10800000">
            <a:off x="1842552" y="2676337"/>
            <a:ext cx="2043695" cy="962013"/>
          </a:xfrm>
          <a:prstGeom prst="curvedConnector3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5712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Plasmon </a:t>
            </a:r>
            <a:r>
              <a:rPr lang="en-US" dirty="0">
                <a:sym typeface="Wingdings" pitchFamily="2" charset="2"/>
              </a:rPr>
              <a:t> spring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42</a:t>
            </a:fld>
            <a:endParaRPr lang="en-US"/>
          </a:p>
        </p:txBody>
      </p:sp>
      <p:sp>
        <p:nvSpPr>
          <p:cNvPr id="21" name="Down Arrow 20"/>
          <p:cNvSpPr/>
          <p:nvPr/>
        </p:nvSpPr>
        <p:spPr>
          <a:xfrm>
            <a:off x="1779671" y="2421163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513" y="3649065"/>
            <a:ext cx="368300" cy="2921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4" y="1625267"/>
            <a:ext cx="2700337" cy="2676653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656514" y="1737147"/>
            <a:ext cx="2324098" cy="2444356"/>
            <a:chOff x="4977403" y="2071687"/>
            <a:chExt cx="2324098" cy="2444356"/>
          </a:xfrm>
        </p:grpSpPr>
        <p:sp>
          <p:nvSpPr>
            <p:cNvPr id="26" name="Cross 25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ross 26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ross 27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ross 28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ross 29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Minus 30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Minus 31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Minus 32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Minus 33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Minus 34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Down Arrow 35"/>
          <p:cNvSpPr/>
          <p:nvPr/>
        </p:nvSpPr>
        <p:spPr>
          <a:xfrm>
            <a:off x="1571513" y="2243127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630450-E8CF-844A-8165-A0BA1276B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4886" y="4198962"/>
            <a:ext cx="6181575" cy="15145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EB3B7C2-EB97-7744-BA44-F6D3651711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767" y="4408454"/>
            <a:ext cx="2928439" cy="75518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E81B3D2-FAD7-4F4E-A552-FCFAF8B203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78849"/>
          <a:stretch/>
        </p:blipFill>
        <p:spPr>
          <a:xfrm>
            <a:off x="846894" y="2446193"/>
            <a:ext cx="937458" cy="1143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3DF9E0-4CB1-C443-8B65-EC0C3BF2E2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1977" y="2577134"/>
            <a:ext cx="2787392" cy="5645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B3527D-A0C0-0A49-817A-D2163EA59AC4}"/>
              </a:ext>
            </a:extLst>
          </p:cNvPr>
          <p:cNvSpPr/>
          <p:nvPr/>
        </p:nvSpPr>
        <p:spPr>
          <a:xfrm>
            <a:off x="4055806" y="4660490"/>
            <a:ext cx="1032388" cy="796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5BD61FE-2E4B-2C4E-82A9-524EA93772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882" t="-6835" r="41186" b="-7791"/>
          <a:stretch/>
        </p:blipFill>
        <p:spPr>
          <a:xfrm>
            <a:off x="4616246" y="4632697"/>
            <a:ext cx="471948" cy="64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002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E34E7-9855-4F4A-8387-D13E7E936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Frequency-Dependent Polarizability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363561-623D-2140-806D-C38E48BF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43</a:t>
            </a:fld>
            <a:endParaRPr lang="en-US"/>
          </a:p>
        </p:txBody>
      </p:sp>
      <p:sp>
        <p:nvSpPr>
          <p:cNvPr id="5" name="Down Arrow 4"/>
          <p:cNvSpPr/>
          <p:nvPr/>
        </p:nvSpPr>
        <p:spPr>
          <a:xfrm>
            <a:off x="1779671" y="2421163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513" y="3649065"/>
            <a:ext cx="368300" cy="29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4" y="1625267"/>
            <a:ext cx="2700337" cy="267665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56514" y="1737147"/>
            <a:ext cx="2324098" cy="2444356"/>
            <a:chOff x="4977403" y="2071687"/>
            <a:chExt cx="2324098" cy="2444356"/>
          </a:xfrm>
        </p:grpSpPr>
        <p:sp>
          <p:nvSpPr>
            <p:cNvPr id="9" name="Cross 8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inus 13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inus 14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inus 15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inus 16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inus 17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Down Arrow 18"/>
          <p:cNvSpPr/>
          <p:nvPr/>
        </p:nvSpPr>
        <p:spPr>
          <a:xfrm>
            <a:off x="1571513" y="2243127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81B3D2-FAD7-4F4E-A552-FCFAF8B203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78849"/>
          <a:stretch/>
        </p:blipFill>
        <p:spPr>
          <a:xfrm>
            <a:off x="846894" y="2446193"/>
            <a:ext cx="937458" cy="1143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900" y="2282653"/>
            <a:ext cx="2705100" cy="1130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05D3651-99E3-074A-9341-31C8CC0C7B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" y="5006805"/>
            <a:ext cx="106172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1362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93DD6-A7D5-A742-ADE9-145E68C61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Time-Dependent Polarizability and Oscillator Response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CD638B-8827-9444-96C2-57F0F95AC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44</a:t>
            </a:fld>
            <a:endParaRPr lang="en-US"/>
          </a:p>
        </p:txBody>
      </p:sp>
      <p:sp>
        <p:nvSpPr>
          <p:cNvPr id="5" name="Down Arrow 4"/>
          <p:cNvSpPr/>
          <p:nvPr/>
        </p:nvSpPr>
        <p:spPr>
          <a:xfrm>
            <a:off x="1779671" y="2421163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513" y="3649065"/>
            <a:ext cx="368300" cy="29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4" y="1625267"/>
            <a:ext cx="2700337" cy="267665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56514" y="1737147"/>
            <a:ext cx="2324098" cy="2444356"/>
            <a:chOff x="4977403" y="2071687"/>
            <a:chExt cx="2324098" cy="2444356"/>
          </a:xfrm>
        </p:grpSpPr>
        <p:sp>
          <p:nvSpPr>
            <p:cNvPr id="9" name="Cross 8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inus 13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inus 14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inus 15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inus 16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inus 17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Down Arrow 18"/>
          <p:cNvSpPr/>
          <p:nvPr/>
        </p:nvSpPr>
        <p:spPr>
          <a:xfrm>
            <a:off x="1571513" y="2243127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81B3D2-FAD7-4F4E-A552-FCFAF8B203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78849"/>
          <a:stretch/>
        </p:blipFill>
        <p:spPr>
          <a:xfrm>
            <a:off x="846894" y="2446193"/>
            <a:ext cx="937458" cy="1143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36D7794-A06E-C845-8341-D680B3D26A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890" y="4419816"/>
            <a:ext cx="11710219" cy="223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429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93DD6-A7D5-A742-ADE9-145E68C61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Time-Dependent Polarizability and Oscillator Response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CD638B-8827-9444-96C2-57F0F95AC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45</a:t>
            </a:fld>
            <a:endParaRPr lang="en-US"/>
          </a:p>
        </p:txBody>
      </p:sp>
      <p:sp>
        <p:nvSpPr>
          <p:cNvPr id="5" name="Down Arrow 4"/>
          <p:cNvSpPr/>
          <p:nvPr/>
        </p:nvSpPr>
        <p:spPr>
          <a:xfrm>
            <a:off x="1779671" y="2421163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513" y="3649065"/>
            <a:ext cx="368300" cy="29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4" y="1625267"/>
            <a:ext cx="2700337" cy="267665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56514" y="1737147"/>
            <a:ext cx="2324098" cy="2444356"/>
            <a:chOff x="4977403" y="2071687"/>
            <a:chExt cx="2324098" cy="2444356"/>
          </a:xfrm>
        </p:grpSpPr>
        <p:sp>
          <p:nvSpPr>
            <p:cNvPr id="9" name="Cross 8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inus 13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inus 14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inus 15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inus 16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inus 17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Down Arrow 18"/>
          <p:cNvSpPr/>
          <p:nvPr/>
        </p:nvSpPr>
        <p:spPr>
          <a:xfrm>
            <a:off x="1571513" y="2243127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81B3D2-FAD7-4F4E-A552-FCFAF8B203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78849"/>
          <a:stretch/>
        </p:blipFill>
        <p:spPr>
          <a:xfrm>
            <a:off x="846894" y="2446193"/>
            <a:ext cx="937458" cy="1143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36D7794-A06E-C845-8341-D680B3D26A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890" y="4419816"/>
            <a:ext cx="11710219" cy="2234387"/>
          </a:xfrm>
          <a:prstGeom prst="rect">
            <a:avLst/>
          </a:prstGeom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7B49E460-9D36-8345-A0E5-423D4CBB4E0B}"/>
              </a:ext>
            </a:extLst>
          </p:cNvPr>
          <p:cNvSpPr/>
          <p:nvPr/>
        </p:nvSpPr>
        <p:spPr>
          <a:xfrm>
            <a:off x="7772400" y="5338917"/>
            <a:ext cx="4419600" cy="115037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E2ECEE0-9780-564D-9881-FBADAD5460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3155" y="1300620"/>
            <a:ext cx="5640048" cy="360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969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93DD6-A7D5-A742-ADE9-145E68C61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Time-Dependent Polarizability and Oscillator Response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CD638B-8827-9444-96C2-57F0F95AC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46</a:t>
            </a:fld>
            <a:endParaRPr lang="en-US"/>
          </a:p>
        </p:txBody>
      </p:sp>
      <p:sp>
        <p:nvSpPr>
          <p:cNvPr id="5" name="Down Arrow 4"/>
          <p:cNvSpPr/>
          <p:nvPr/>
        </p:nvSpPr>
        <p:spPr>
          <a:xfrm>
            <a:off x="1779671" y="2421163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513" y="3649065"/>
            <a:ext cx="368300" cy="29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4" y="1625267"/>
            <a:ext cx="2700337" cy="267665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56514" y="1737147"/>
            <a:ext cx="2324098" cy="2444356"/>
            <a:chOff x="4977403" y="2071687"/>
            <a:chExt cx="2324098" cy="2444356"/>
          </a:xfrm>
        </p:grpSpPr>
        <p:sp>
          <p:nvSpPr>
            <p:cNvPr id="9" name="Cross 8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inus 13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inus 14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inus 15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inus 16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inus 17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Down Arrow 18"/>
          <p:cNvSpPr/>
          <p:nvPr/>
        </p:nvSpPr>
        <p:spPr>
          <a:xfrm>
            <a:off x="1571513" y="2243127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81B3D2-FAD7-4F4E-A552-FCFAF8B203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78849"/>
          <a:stretch/>
        </p:blipFill>
        <p:spPr>
          <a:xfrm>
            <a:off x="846894" y="2446193"/>
            <a:ext cx="937458" cy="1143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36D7794-A06E-C845-8341-D680B3D26A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890" y="4419816"/>
            <a:ext cx="11710219" cy="2234387"/>
          </a:xfrm>
          <a:prstGeom prst="rect">
            <a:avLst/>
          </a:prstGeom>
        </p:spPr>
      </p:pic>
      <p:sp>
        <p:nvSpPr>
          <p:cNvPr id="21" name="Frame 20">
            <a:extLst>
              <a:ext uri="{FF2B5EF4-FFF2-40B4-BE49-F238E27FC236}">
                <a16:creationId xmlns:a16="http://schemas.microsoft.com/office/drawing/2014/main" id="{A1F01DE4-B8ED-F043-869B-D9E6EC2A2947}"/>
              </a:ext>
            </a:extLst>
          </p:cNvPr>
          <p:cNvSpPr/>
          <p:nvPr/>
        </p:nvSpPr>
        <p:spPr>
          <a:xfrm>
            <a:off x="6179574" y="5338916"/>
            <a:ext cx="1976284" cy="117987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FABBA16-8F8D-4C48-AD0C-F714DF89DA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2001" y="1310509"/>
            <a:ext cx="5681202" cy="368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616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93DD6-A7D5-A742-ADE9-145E68C61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Time-Dependent Polarizability and Oscillator Response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CD638B-8827-9444-96C2-57F0F95AC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47</a:t>
            </a:fld>
            <a:endParaRPr lang="en-US"/>
          </a:p>
        </p:txBody>
      </p:sp>
      <p:sp>
        <p:nvSpPr>
          <p:cNvPr id="5" name="Down Arrow 4"/>
          <p:cNvSpPr/>
          <p:nvPr/>
        </p:nvSpPr>
        <p:spPr>
          <a:xfrm>
            <a:off x="1779671" y="2421163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513" y="3649065"/>
            <a:ext cx="368300" cy="29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4" y="1625267"/>
            <a:ext cx="2700337" cy="267665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56514" y="1737147"/>
            <a:ext cx="2324098" cy="2444356"/>
            <a:chOff x="4977403" y="2071687"/>
            <a:chExt cx="2324098" cy="2444356"/>
          </a:xfrm>
        </p:grpSpPr>
        <p:sp>
          <p:nvSpPr>
            <p:cNvPr id="9" name="Cross 8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inus 13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inus 14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inus 15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inus 16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inus 17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Down Arrow 18"/>
          <p:cNvSpPr/>
          <p:nvPr/>
        </p:nvSpPr>
        <p:spPr>
          <a:xfrm>
            <a:off x="1571513" y="2243127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81B3D2-FAD7-4F4E-A552-FCFAF8B203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78849"/>
          <a:stretch/>
        </p:blipFill>
        <p:spPr>
          <a:xfrm>
            <a:off x="846894" y="2446193"/>
            <a:ext cx="937458" cy="1143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36D7794-A06E-C845-8341-D680B3D26A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890" y="4419816"/>
            <a:ext cx="11710219" cy="2234387"/>
          </a:xfrm>
          <a:prstGeom prst="rect">
            <a:avLst/>
          </a:prstGeom>
        </p:spPr>
      </p:pic>
      <p:sp>
        <p:nvSpPr>
          <p:cNvPr id="21" name="Frame 20">
            <a:extLst>
              <a:ext uri="{FF2B5EF4-FFF2-40B4-BE49-F238E27FC236}">
                <a16:creationId xmlns:a16="http://schemas.microsoft.com/office/drawing/2014/main" id="{A1F01DE4-B8ED-F043-869B-D9E6EC2A2947}"/>
              </a:ext>
            </a:extLst>
          </p:cNvPr>
          <p:cNvSpPr/>
          <p:nvPr/>
        </p:nvSpPr>
        <p:spPr>
          <a:xfrm>
            <a:off x="6179574" y="5338916"/>
            <a:ext cx="6012426" cy="113562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7E9E8E9-2AE1-164D-A610-5BDA9E9503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6598" y="1225818"/>
            <a:ext cx="5708249" cy="371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406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Time-Dependent Response of Various Metals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724" y="1358900"/>
            <a:ext cx="712810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66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27E49-C0BE-6249-A4D1-7C897CE32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Nanophotonics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900CC-AC6A-824E-9008-B15B3B3F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EEB49-1D2D-6F46-A730-D47A47845F0B}"/>
              </a:ext>
            </a:extLst>
          </p:cNvPr>
          <p:cNvSpPr txBox="1"/>
          <p:nvPr/>
        </p:nvSpPr>
        <p:spPr>
          <a:xfrm>
            <a:off x="1713772" y="1843088"/>
            <a:ext cx="2929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Nanotechnology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34B177-D1C4-0E41-827A-1BC6B7377413}"/>
              </a:ext>
            </a:extLst>
          </p:cNvPr>
          <p:cNvSpPr txBox="1"/>
          <p:nvPr/>
        </p:nvSpPr>
        <p:spPr>
          <a:xfrm>
            <a:off x="8095917" y="1843088"/>
            <a:ext cx="1823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Photonics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D42686E4-3D2F-3245-B379-B6E560A625CB}"/>
              </a:ext>
            </a:extLst>
          </p:cNvPr>
          <p:cNvSpPr/>
          <p:nvPr/>
        </p:nvSpPr>
        <p:spPr>
          <a:xfrm rot="17165473">
            <a:off x="7172285" y="1081087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E2E6E6BE-D567-E449-8AB9-3B5FB958E368}"/>
              </a:ext>
            </a:extLst>
          </p:cNvPr>
          <p:cNvSpPr/>
          <p:nvPr/>
        </p:nvSpPr>
        <p:spPr>
          <a:xfrm rot="4434527" flipH="1">
            <a:off x="4657685" y="1081086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84F229-A6FA-764B-89FF-DB216ECDFCA9}"/>
              </a:ext>
            </a:extLst>
          </p:cNvPr>
          <p:cNvCxnSpPr>
            <a:stCxn id="2" idx="2"/>
          </p:cNvCxnSpPr>
          <p:nvPr/>
        </p:nvCxnSpPr>
        <p:spPr>
          <a:xfrm>
            <a:off x="6096000" y="1690688"/>
            <a:ext cx="0" cy="5167312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5550060-5535-FF4F-B5DD-A98BF6DF3036}"/>
              </a:ext>
            </a:extLst>
          </p:cNvPr>
          <p:cNvSpPr/>
          <p:nvPr/>
        </p:nvSpPr>
        <p:spPr>
          <a:xfrm>
            <a:off x="6096000" y="1295979"/>
            <a:ext cx="6096000" cy="5562021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1404DD-81A7-1749-9F42-6B0A1FE9F407}"/>
              </a:ext>
            </a:extLst>
          </p:cNvPr>
          <p:cNvSpPr txBox="1"/>
          <p:nvPr/>
        </p:nvSpPr>
        <p:spPr>
          <a:xfrm>
            <a:off x="965201" y="2831581"/>
            <a:ext cx="442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Feynman: “there’s room at the bottom” 1954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23582F-E3B9-9B45-A008-54C34AA3F4EC}"/>
              </a:ext>
            </a:extLst>
          </p:cNvPr>
          <p:cNvSpPr txBox="1"/>
          <p:nvPr/>
        </p:nvSpPr>
        <p:spPr>
          <a:xfrm>
            <a:off x="353187" y="4157140"/>
            <a:ext cx="565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Taniguchi: “on the basic concept of nanotechnology” 1974</a:t>
            </a:r>
          </a:p>
        </p:txBody>
      </p:sp>
    </p:spTree>
    <p:extLst>
      <p:ext uri="{BB962C8B-B14F-4D97-AF65-F5344CB8AC3E}">
        <p14:creationId xmlns:p14="http://schemas.microsoft.com/office/powerpoint/2010/main" val="33203019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Time-Dependent Response of Various Metals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6" r="45404" b="54551"/>
          <a:stretch/>
        </p:blipFill>
        <p:spPr>
          <a:xfrm>
            <a:off x="2493818" y="1358900"/>
            <a:ext cx="7194136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802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Time-Dependent Response of Various Metals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20" t="-117" r="-90" b="54668"/>
          <a:stretch/>
        </p:blipFill>
        <p:spPr>
          <a:xfrm>
            <a:off x="2493818" y="1358900"/>
            <a:ext cx="7194136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555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Time-Dependent Response of Various Metals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7" t="44972" r="45403" b="9579"/>
          <a:stretch/>
        </p:blipFill>
        <p:spPr>
          <a:xfrm>
            <a:off x="2493818" y="1358900"/>
            <a:ext cx="7194136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879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Time-Dependent Response of Various Metals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21" t="44972" r="-91" b="9579"/>
          <a:stretch/>
        </p:blipFill>
        <p:spPr>
          <a:xfrm>
            <a:off x="2493818" y="1358900"/>
            <a:ext cx="7194136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9399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93DD6-A7D5-A742-ADE9-145E68C61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Time-Dependent Polarizability and Oscillator Response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CD638B-8827-9444-96C2-57F0F95AC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53</a:t>
            </a:fld>
            <a:endParaRPr lang="en-US"/>
          </a:p>
        </p:txBody>
      </p:sp>
      <p:sp>
        <p:nvSpPr>
          <p:cNvPr id="5" name="Down Arrow 4"/>
          <p:cNvSpPr/>
          <p:nvPr/>
        </p:nvSpPr>
        <p:spPr>
          <a:xfrm>
            <a:off x="1779671" y="2421163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513" y="3649065"/>
            <a:ext cx="368300" cy="29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74" y="1625267"/>
            <a:ext cx="2700337" cy="2676653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56514" y="1737147"/>
            <a:ext cx="2324098" cy="2444356"/>
            <a:chOff x="4977403" y="2071687"/>
            <a:chExt cx="2324098" cy="2444356"/>
          </a:xfrm>
        </p:grpSpPr>
        <p:sp>
          <p:nvSpPr>
            <p:cNvPr id="9" name="Cross 8"/>
            <p:cNvSpPr/>
            <p:nvPr/>
          </p:nvSpPr>
          <p:spPr>
            <a:xfrm>
              <a:off x="5008952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ross 9"/>
            <p:cNvSpPr/>
            <p:nvPr/>
          </p:nvSpPr>
          <p:spPr>
            <a:xfrm>
              <a:off x="6874067" y="2714624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ross 10"/>
            <p:cNvSpPr/>
            <p:nvPr/>
          </p:nvSpPr>
          <p:spPr>
            <a:xfrm>
              <a:off x="5925737" y="207168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ross 11"/>
            <p:cNvSpPr/>
            <p:nvPr/>
          </p:nvSpPr>
          <p:spPr>
            <a:xfrm>
              <a:off x="5381619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ross 12"/>
            <p:cNvSpPr/>
            <p:nvPr/>
          </p:nvSpPr>
          <p:spPr>
            <a:xfrm>
              <a:off x="6462706" y="2268737"/>
              <a:ext cx="394100" cy="394100"/>
            </a:xfrm>
            <a:prstGeom prst="plus">
              <a:avLst>
                <a:gd name="adj" fmla="val 4351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inus 13"/>
            <p:cNvSpPr/>
            <p:nvPr/>
          </p:nvSpPr>
          <p:spPr>
            <a:xfrm>
              <a:off x="4977403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inus 14"/>
            <p:cNvSpPr/>
            <p:nvPr/>
          </p:nvSpPr>
          <p:spPr>
            <a:xfrm>
              <a:off x="6840732" y="3626049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inus 15"/>
            <p:cNvSpPr/>
            <p:nvPr/>
          </p:nvSpPr>
          <p:spPr>
            <a:xfrm>
              <a:off x="5902220" y="427315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inus 16"/>
            <p:cNvSpPr/>
            <p:nvPr/>
          </p:nvSpPr>
          <p:spPr>
            <a:xfrm>
              <a:off x="5347087" y="4030267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inus 17"/>
            <p:cNvSpPr/>
            <p:nvPr/>
          </p:nvSpPr>
          <p:spPr>
            <a:xfrm>
              <a:off x="6427586" y="4030265"/>
              <a:ext cx="460769" cy="242888"/>
            </a:xfrm>
            <a:prstGeom prst="mathMinus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Down Arrow 18"/>
          <p:cNvSpPr/>
          <p:nvPr/>
        </p:nvSpPr>
        <p:spPr>
          <a:xfrm>
            <a:off x="1571513" y="2243127"/>
            <a:ext cx="460769" cy="1558529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E81B3D2-FAD7-4F4E-A552-FCFAF8B203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78849"/>
          <a:stretch/>
        </p:blipFill>
        <p:spPr>
          <a:xfrm>
            <a:off x="846894" y="2446193"/>
            <a:ext cx="937458" cy="1143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57A5CFD-A53F-324B-BD1C-3BCD9FC97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3384" y="5676482"/>
            <a:ext cx="4140200" cy="584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197EED2-B0CD-8841-99CB-7FF81C19D0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4034" y="4120137"/>
            <a:ext cx="1358900" cy="419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C9B2CE9-9EF4-264D-809A-499C8B15A3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0007" y="2519883"/>
            <a:ext cx="2220630" cy="44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3322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Learn about plasmons in metal nanoparticles</a:t>
            </a:r>
          </a:p>
          <a:p>
            <a:endParaRPr lang="en-US" dirty="0"/>
          </a:p>
          <a:p>
            <a:r>
              <a:rPr lang="en-US" dirty="0"/>
              <a:t>Learn how plasmons behave in and clusters of metal nanoparticles</a:t>
            </a:r>
          </a:p>
          <a:p>
            <a:endParaRPr lang="en-US" dirty="0"/>
          </a:p>
          <a:p>
            <a:r>
              <a:rPr lang="en-US" dirty="0"/>
              <a:t>Qualify and quantify plasmon hybridization in mixed-metal, mixed-geometry clusters</a:t>
            </a:r>
          </a:p>
          <a:p>
            <a:endParaRPr lang="en-US" dirty="0"/>
          </a:p>
          <a:p>
            <a:r>
              <a:rPr lang="en-US" dirty="0"/>
              <a:t>Introduce size and magnetic effects to our model of cluster behavior</a:t>
            </a:r>
          </a:p>
          <a:p>
            <a:endParaRPr lang="en-US" dirty="0"/>
          </a:p>
          <a:p>
            <a:r>
              <a:rPr lang="en-US" dirty="0"/>
              <a:t>Accurately describe the plasmon resonances of large, finite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5938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Learn about plasmons in metal nanoparticles</a:t>
            </a:r>
          </a:p>
          <a:p>
            <a:endParaRPr lang="en-US" dirty="0"/>
          </a:p>
          <a:p>
            <a:r>
              <a:rPr lang="en-US" b="1" dirty="0"/>
              <a:t>Learn how plasmons behave in clusters of metal nanoparticles</a:t>
            </a:r>
          </a:p>
          <a:p>
            <a:endParaRPr lang="en-US" dirty="0"/>
          </a:p>
          <a:p>
            <a:r>
              <a:rPr lang="en-US" dirty="0"/>
              <a:t>Qualify and quantify plasmon hybridization in mixed-metal, mixed-geometry clusters</a:t>
            </a:r>
          </a:p>
          <a:p>
            <a:endParaRPr lang="en-US" dirty="0"/>
          </a:p>
          <a:p>
            <a:r>
              <a:rPr lang="en-US" dirty="0"/>
              <a:t>Introduce size and magnetic effects to our model of cluster behavior</a:t>
            </a:r>
          </a:p>
          <a:p>
            <a:endParaRPr lang="en-US" dirty="0"/>
          </a:p>
          <a:p>
            <a:r>
              <a:rPr lang="en-US" dirty="0"/>
              <a:t>Accurately describe the plasmon resonances of large, finite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55</a:t>
            </a:fld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36D937E8-72B3-FA43-931F-21D1433C5E50}"/>
              </a:ext>
            </a:extLst>
          </p:cNvPr>
          <p:cNvSpPr/>
          <p:nvPr/>
        </p:nvSpPr>
        <p:spPr>
          <a:xfrm>
            <a:off x="508000" y="1690688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1993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421" y="2714240"/>
            <a:ext cx="1412566" cy="140017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56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961" y="2714239"/>
            <a:ext cx="1412566" cy="140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543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57</a:t>
            </a:fld>
            <a:endParaRPr lang="en-US"/>
          </a:p>
        </p:txBody>
      </p:sp>
      <p:sp>
        <p:nvSpPr>
          <p:cNvPr id="40" name="Up Arrow 39"/>
          <p:cNvSpPr/>
          <p:nvPr/>
        </p:nvSpPr>
        <p:spPr>
          <a:xfrm>
            <a:off x="433952" y="201478"/>
            <a:ext cx="309966" cy="651999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 rot="16200000">
            <a:off x="-460878" y="3086732"/>
            <a:ext cx="13222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Energy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6591276" y="3592971"/>
            <a:ext cx="1328737" cy="2964857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098389" y="3592971"/>
            <a:ext cx="1378461" cy="2964857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983964" y="3592971"/>
            <a:ext cx="111442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920013" y="3592971"/>
            <a:ext cx="111442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476850" y="6557828"/>
            <a:ext cx="111442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421" y="2915718"/>
            <a:ext cx="1412566" cy="1400177"/>
          </a:xfrm>
          <a:prstGeom prst="rect">
            <a:avLst/>
          </a:prstGeom>
        </p:spPr>
      </p:pic>
      <p:sp>
        <p:nvSpPr>
          <p:cNvPr id="51" name="Down Arrow 50"/>
          <p:cNvSpPr/>
          <p:nvPr/>
        </p:nvSpPr>
        <p:spPr>
          <a:xfrm rot="10800000">
            <a:off x="1802951" y="312045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961" y="2915717"/>
            <a:ext cx="1412566" cy="1400177"/>
          </a:xfrm>
          <a:prstGeom prst="rect">
            <a:avLst/>
          </a:prstGeom>
        </p:spPr>
      </p:pic>
      <p:sp>
        <p:nvSpPr>
          <p:cNvPr id="53" name="Down Arrow 52"/>
          <p:cNvSpPr/>
          <p:nvPr/>
        </p:nvSpPr>
        <p:spPr>
          <a:xfrm rot="10800000">
            <a:off x="9828491" y="3120453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271" y="5157651"/>
            <a:ext cx="1412566" cy="1400177"/>
          </a:xfrm>
          <a:prstGeom prst="rect">
            <a:avLst/>
          </a:prstGeom>
        </p:spPr>
      </p:pic>
      <p:sp>
        <p:nvSpPr>
          <p:cNvPr id="55" name="Down Arrow 54"/>
          <p:cNvSpPr/>
          <p:nvPr/>
        </p:nvSpPr>
        <p:spPr>
          <a:xfrm rot="10800000">
            <a:off x="5137801" y="5362387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141" y="5157651"/>
            <a:ext cx="1412566" cy="1400177"/>
          </a:xfrm>
          <a:prstGeom prst="rect">
            <a:avLst/>
          </a:prstGeom>
        </p:spPr>
      </p:pic>
      <p:sp>
        <p:nvSpPr>
          <p:cNvPr id="57" name="Down Arrow 56"/>
          <p:cNvSpPr/>
          <p:nvPr/>
        </p:nvSpPr>
        <p:spPr>
          <a:xfrm>
            <a:off x="6534671" y="5362387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>
            <a:off x="6582955" y="1598473"/>
            <a:ext cx="1330200" cy="2011238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4105833" y="1598473"/>
            <a:ext cx="1364160" cy="1982124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469993" y="1598473"/>
            <a:ext cx="111442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967" y="198296"/>
            <a:ext cx="1412566" cy="1400177"/>
          </a:xfrm>
          <a:prstGeom prst="rect">
            <a:avLst/>
          </a:prstGeom>
        </p:spPr>
      </p:pic>
      <p:sp>
        <p:nvSpPr>
          <p:cNvPr id="62" name="Down Arrow 61"/>
          <p:cNvSpPr/>
          <p:nvPr/>
        </p:nvSpPr>
        <p:spPr>
          <a:xfrm rot="10800000">
            <a:off x="5153497" y="403032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837" y="198296"/>
            <a:ext cx="1412566" cy="1400177"/>
          </a:xfrm>
          <a:prstGeom prst="rect">
            <a:avLst/>
          </a:prstGeom>
        </p:spPr>
      </p:pic>
      <p:sp>
        <p:nvSpPr>
          <p:cNvPr id="64" name="Down Arrow 63"/>
          <p:cNvSpPr/>
          <p:nvPr/>
        </p:nvSpPr>
        <p:spPr>
          <a:xfrm rot="10800000">
            <a:off x="6550367" y="403032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913155" y="5640891"/>
            <a:ext cx="4164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Lower-energy, anti-parallel, bonding mode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257821" y="1346129"/>
            <a:ext cx="4263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Higher-energy, parallel, anti-bonding mode </a:t>
            </a:r>
          </a:p>
        </p:txBody>
      </p:sp>
    </p:spTree>
    <p:extLst>
      <p:ext uri="{BB962C8B-B14F-4D97-AF65-F5344CB8AC3E}">
        <p14:creationId xmlns:p14="http://schemas.microsoft.com/office/powerpoint/2010/main" val="8878529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Dipole-dipole interaction energy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58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8951123" y="2308562"/>
            <a:ext cx="2511189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40" y="1614568"/>
            <a:ext cx="1412566" cy="1400177"/>
          </a:xfrm>
          <a:prstGeom prst="rect">
            <a:avLst/>
          </a:prstGeom>
        </p:spPr>
      </p:pic>
      <p:sp>
        <p:nvSpPr>
          <p:cNvPr id="9" name="Down Arrow 8"/>
          <p:cNvSpPr/>
          <p:nvPr/>
        </p:nvSpPr>
        <p:spPr>
          <a:xfrm rot="10800000">
            <a:off x="8740370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29" y="1614568"/>
            <a:ext cx="1412566" cy="1400177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 rot="10800000">
            <a:off x="11251559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82686" r="-2338" b="-608"/>
          <a:stretch/>
        </p:blipFill>
        <p:spPr>
          <a:xfrm>
            <a:off x="10026342" y="1820406"/>
            <a:ext cx="558800" cy="450669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9657406" y="2314657"/>
            <a:ext cx="324794" cy="0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t="54959" r="-1698" b="27119"/>
          <a:stretch/>
        </p:blipFill>
        <p:spPr>
          <a:xfrm>
            <a:off x="9657406" y="2392519"/>
            <a:ext cx="558800" cy="45066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2" t="57242"/>
          <a:stretch/>
        </p:blipFill>
        <p:spPr>
          <a:xfrm>
            <a:off x="11069972" y="2491367"/>
            <a:ext cx="454335" cy="48872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4" b="63330"/>
          <a:stretch/>
        </p:blipFill>
        <p:spPr>
          <a:xfrm>
            <a:off x="8461865" y="2519533"/>
            <a:ext cx="438656" cy="4191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5B0C55-3422-2343-9C0D-394A14C2D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475" y="2113133"/>
            <a:ext cx="5994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07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27E49-C0BE-6249-A4D1-7C897CE32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Nanophotonics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900CC-AC6A-824E-9008-B15B3B3F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EEB49-1D2D-6F46-A730-D47A47845F0B}"/>
              </a:ext>
            </a:extLst>
          </p:cNvPr>
          <p:cNvSpPr txBox="1"/>
          <p:nvPr/>
        </p:nvSpPr>
        <p:spPr>
          <a:xfrm>
            <a:off x="1713772" y="1843088"/>
            <a:ext cx="2929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Nanotechnology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34B177-D1C4-0E41-827A-1BC6B7377413}"/>
              </a:ext>
            </a:extLst>
          </p:cNvPr>
          <p:cNvSpPr txBox="1"/>
          <p:nvPr/>
        </p:nvSpPr>
        <p:spPr>
          <a:xfrm>
            <a:off x="8095917" y="1843088"/>
            <a:ext cx="18237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Photonics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D42686E4-3D2F-3245-B379-B6E560A625CB}"/>
              </a:ext>
            </a:extLst>
          </p:cNvPr>
          <p:cNvSpPr/>
          <p:nvPr/>
        </p:nvSpPr>
        <p:spPr>
          <a:xfrm rot="17165473">
            <a:off x="7172285" y="1081087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E2E6E6BE-D567-E449-8AB9-3B5FB958E368}"/>
              </a:ext>
            </a:extLst>
          </p:cNvPr>
          <p:cNvSpPr/>
          <p:nvPr/>
        </p:nvSpPr>
        <p:spPr>
          <a:xfrm rot="4434527" flipH="1">
            <a:off x="4657685" y="1081086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84F229-A6FA-764B-89FF-DB216ECDFCA9}"/>
              </a:ext>
            </a:extLst>
          </p:cNvPr>
          <p:cNvCxnSpPr>
            <a:stCxn id="2" idx="2"/>
          </p:cNvCxnSpPr>
          <p:nvPr/>
        </p:nvCxnSpPr>
        <p:spPr>
          <a:xfrm>
            <a:off x="6096000" y="1690688"/>
            <a:ext cx="0" cy="5167312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5550060-5535-FF4F-B5DD-A98BF6DF3036}"/>
              </a:ext>
            </a:extLst>
          </p:cNvPr>
          <p:cNvSpPr/>
          <p:nvPr/>
        </p:nvSpPr>
        <p:spPr>
          <a:xfrm>
            <a:off x="6096000" y="1295979"/>
            <a:ext cx="6096000" cy="5562021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1404DD-81A7-1749-9F42-6B0A1FE9F407}"/>
              </a:ext>
            </a:extLst>
          </p:cNvPr>
          <p:cNvSpPr txBox="1"/>
          <p:nvPr/>
        </p:nvSpPr>
        <p:spPr>
          <a:xfrm>
            <a:off x="965201" y="2831581"/>
            <a:ext cx="442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Feynman: “there’s room at the bottom” 1954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23582F-E3B9-9B45-A008-54C34AA3F4EC}"/>
              </a:ext>
            </a:extLst>
          </p:cNvPr>
          <p:cNvSpPr txBox="1"/>
          <p:nvPr/>
        </p:nvSpPr>
        <p:spPr>
          <a:xfrm>
            <a:off x="353187" y="4157140"/>
            <a:ext cx="565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Taniguchi: “on the basic concept of nanotechnology” 1974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FE6983-CBEF-6841-87E5-5ADB1CB6819B}"/>
              </a:ext>
            </a:extLst>
          </p:cNvPr>
          <p:cNvSpPr txBox="1"/>
          <p:nvPr/>
        </p:nvSpPr>
        <p:spPr>
          <a:xfrm>
            <a:off x="1144114" y="5482699"/>
            <a:ext cx="4068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Drexler: “molecular manufacturing” 1981</a:t>
            </a:r>
          </a:p>
        </p:txBody>
      </p:sp>
    </p:spTree>
    <p:extLst>
      <p:ext uri="{BB962C8B-B14F-4D97-AF65-F5344CB8AC3E}">
        <p14:creationId xmlns:p14="http://schemas.microsoft.com/office/powerpoint/2010/main" val="18268077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Dipole-dipole interaction energy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8951123" y="2308562"/>
            <a:ext cx="2511189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59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5" y="3306831"/>
            <a:ext cx="11177945" cy="12445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40" y="1614568"/>
            <a:ext cx="1412566" cy="140017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29" y="1614568"/>
            <a:ext cx="1412566" cy="140017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82686" r="-2338" b="-608"/>
          <a:stretch/>
        </p:blipFill>
        <p:spPr>
          <a:xfrm>
            <a:off x="10026342" y="1820406"/>
            <a:ext cx="558800" cy="450669"/>
          </a:xfrm>
          <a:prstGeom prst="rect">
            <a:avLst/>
          </a:prstGeom>
        </p:spPr>
      </p:pic>
      <p:cxnSp>
        <p:nvCxnSpPr>
          <p:cNvPr id="23" name="Straight Connector 22"/>
          <p:cNvCxnSpPr>
            <a:stCxn id="16" idx="3"/>
          </p:cNvCxnSpPr>
          <p:nvPr/>
        </p:nvCxnSpPr>
        <p:spPr>
          <a:xfrm>
            <a:off x="9657406" y="2314657"/>
            <a:ext cx="324794" cy="0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t="54959" r="-1698" b="27119"/>
          <a:stretch/>
        </p:blipFill>
        <p:spPr>
          <a:xfrm>
            <a:off x="9657406" y="2392519"/>
            <a:ext cx="558800" cy="450669"/>
          </a:xfrm>
          <a:prstGeom prst="rect">
            <a:avLst/>
          </a:prstGeom>
        </p:spPr>
      </p:pic>
      <p:sp>
        <p:nvSpPr>
          <p:cNvPr id="20" name="Down Arrow 19"/>
          <p:cNvSpPr/>
          <p:nvPr/>
        </p:nvSpPr>
        <p:spPr>
          <a:xfrm rot="10800000">
            <a:off x="8740370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/>
          <p:cNvSpPr/>
          <p:nvPr/>
        </p:nvSpPr>
        <p:spPr>
          <a:xfrm rot="10800000">
            <a:off x="11251559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2" t="57242"/>
          <a:stretch/>
        </p:blipFill>
        <p:spPr>
          <a:xfrm>
            <a:off x="11069972" y="2491367"/>
            <a:ext cx="454335" cy="48872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4" b="63330"/>
          <a:stretch/>
        </p:blipFill>
        <p:spPr>
          <a:xfrm>
            <a:off x="8461865" y="2519533"/>
            <a:ext cx="438656" cy="4191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772A315-D360-D346-8FDD-DF3B126477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475" y="2113133"/>
            <a:ext cx="5994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955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Dipole-dipole interaction energy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60</a:t>
            </a:fld>
            <a:endParaRPr lang="en-US"/>
          </a:p>
        </p:txBody>
      </p:sp>
      <p:sp>
        <p:nvSpPr>
          <p:cNvPr id="3" name="Frame 2"/>
          <p:cNvSpPr/>
          <p:nvPr/>
        </p:nvSpPr>
        <p:spPr>
          <a:xfrm>
            <a:off x="1993072" y="3215099"/>
            <a:ext cx="2293177" cy="1421730"/>
          </a:xfrm>
          <a:prstGeom prst="frame">
            <a:avLst>
              <a:gd name="adj1" fmla="val 54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93144" y="4722296"/>
            <a:ext cx="2171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Near-field Term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5" y="3306831"/>
            <a:ext cx="11177945" cy="1244531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8951123" y="2308562"/>
            <a:ext cx="2511189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40" y="1614568"/>
            <a:ext cx="1412566" cy="140017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29" y="1614568"/>
            <a:ext cx="1412566" cy="14001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82686" r="-2338" b="-608"/>
          <a:stretch/>
        </p:blipFill>
        <p:spPr>
          <a:xfrm>
            <a:off x="10026342" y="1820406"/>
            <a:ext cx="558800" cy="450669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9657406" y="2314657"/>
            <a:ext cx="324794" cy="0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t="54959" r="-1698" b="27119"/>
          <a:stretch/>
        </p:blipFill>
        <p:spPr>
          <a:xfrm>
            <a:off x="9657406" y="2392519"/>
            <a:ext cx="558800" cy="450669"/>
          </a:xfrm>
          <a:prstGeom prst="rect">
            <a:avLst/>
          </a:prstGeom>
        </p:spPr>
      </p:pic>
      <p:sp>
        <p:nvSpPr>
          <p:cNvPr id="18" name="Down Arrow 17"/>
          <p:cNvSpPr/>
          <p:nvPr/>
        </p:nvSpPr>
        <p:spPr>
          <a:xfrm rot="10800000">
            <a:off x="8740370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 rot="10800000">
            <a:off x="11251559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2" t="57242"/>
          <a:stretch/>
        </p:blipFill>
        <p:spPr>
          <a:xfrm>
            <a:off x="11069972" y="2491367"/>
            <a:ext cx="454335" cy="48872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4" b="63330"/>
          <a:stretch/>
        </p:blipFill>
        <p:spPr>
          <a:xfrm>
            <a:off x="8461865" y="2519533"/>
            <a:ext cx="438656" cy="4191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FC24E4-7041-B94B-91BA-E96EC0F975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475" y="2113133"/>
            <a:ext cx="5994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06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Dipole-dipole interaction energy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61</a:t>
            </a:fld>
            <a:endParaRPr lang="en-US"/>
          </a:p>
        </p:txBody>
      </p:sp>
      <p:sp>
        <p:nvSpPr>
          <p:cNvPr id="3" name="Frame 2"/>
          <p:cNvSpPr/>
          <p:nvPr/>
        </p:nvSpPr>
        <p:spPr>
          <a:xfrm>
            <a:off x="1993072" y="3215099"/>
            <a:ext cx="2293177" cy="1421730"/>
          </a:xfrm>
          <a:prstGeom prst="frame">
            <a:avLst>
              <a:gd name="adj1" fmla="val 54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4610099" y="3215099"/>
            <a:ext cx="2705099" cy="1421730"/>
          </a:xfrm>
          <a:prstGeom prst="frame">
            <a:avLst>
              <a:gd name="adj1" fmla="val 542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93144" y="4722296"/>
            <a:ext cx="2171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Near-field Term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43449" y="4722296"/>
            <a:ext cx="2438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Intermediate-field Term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5" y="3306831"/>
            <a:ext cx="11177945" cy="1244531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8951123" y="2308562"/>
            <a:ext cx="2511189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40" y="1614568"/>
            <a:ext cx="1412566" cy="140017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29" y="1614568"/>
            <a:ext cx="1412566" cy="14001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82686" r="-2338" b="-608"/>
          <a:stretch/>
        </p:blipFill>
        <p:spPr>
          <a:xfrm>
            <a:off x="10026342" y="1820406"/>
            <a:ext cx="558800" cy="450669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9657406" y="2314657"/>
            <a:ext cx="324794" cy="0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t="54959" r="-1698" b="27119"/>
          <a:stretch/>
        </p:blipFill>
        <p:spPr>
          <a:xfrm>
            <a:off x="9657406" y="2392519"/>
            <a:ext cx="558800" cy="450669"/>
          </a:xfrm>
          <a:prstGeom prst="rect">
            <a:avLst/>
          </a:prstGeom>
        </p:spPr>
      </p:pic>
      <p:sp>
        <p:nvSpPr>
          <p:cNvPr id="20" name="Down Arrow 19"/>
          <p:cNvSpPr/>
          <p:nvPr/>
        </p:nvSpPr>
        <p:spPr>
          <a:xfrm rot="10800000">
            <a:off x="8740370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 rot="10800000">
            <a:off x="11251559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2" t="57242"/>
          <a:stretch/>
        </p:blipFill>
        <p:spPr>
          <a:xfrm>
            <a:off x="11069972" y="2491367"/>
            <a:ext cx="454335" cy="48872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4" b="63330"/>
          <a:stretch/>
        </p:blipFill>
        <p:spPr>
          <a:xfrm>
            <a:off x="8461865" y="2519533"/>
            <a:ext cx="438656" cy="4191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B98155D-9805-454A-B10E-AD0E22A3C9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475" y="2113133"/>
            <a:ext cx="5994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321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Dipole-dipole interaction energy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62</a:t>
            </a:fld>
            <a:endParaRPr lang="en-US"/>
          </a:p>
        </p:txBody>
      </p:sp>
      <p:sp>
        <p:nvSpPr>
          <p:cNvPr id="3" name="Frame 2"/>
          <p:cNvSpPr/>
          <p:nvPr/>
        </p:nvSpPr>
        <p:spPr>
          <a:xfrm>
            <a:off x="1993072" y="3215099"/>
            <a:ext cx="2293177" cy="1421730"/>
          </a:xfrm>
          <a:prstGeom prst="frame">
            <a:avLst>
              <a:gd name="adj1" fmla="val 54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4610099" y="3215099"/>
            <a:ext cx="2705099" cy="1421730"/>
          </a:xfrm>
          <a:prstGeom prst="frame">
            <a:avLst>
              <a:gd name="adj1" fmla="val 542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/>
          <p:cNvSpPr/>
          <p:nvPr/>
        </p:nvSpPr>
        <p:spPr>
          <a:xfrm>
            <a:off x="7762388" y="3215099"/>
            <a:ext cx="2537311" cy="1421730"/>
          </a:xfrm>
          <a:prstGeom prst="frame">
            <a:avLst>
              <a:gd name="adj1" fmla="val 54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93144" y="4722296"/>
            <a:ext cx="2171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Near-field Term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43449" y="4722296"/>
            <a:ext cx="2438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Intermediate-field Term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10500" y="4722296"/>
            <a:ext cx="2171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Far-field Term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5" y="3306831"/>
            <a:ext cx="11177945" cy="1244531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8951123" y="2308562"/>
            <a:ext cx="2511189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40" y="1614568"/>
            <a:ext cx="1412566" cy="140017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29" y="1614568"/>
            <a:ext cx="1412566" cy="14001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82686" r="-2338" b="-608"/>
          <a:stretch/>
        </p:blipFill>
        <p:spPr>
          <a:xfrm>
            <a:off x="10026342" y="1820406"/>
            <a:ext cx="558800" cy="450669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9657406" y="2314657"/>
            <a:ext cx="324794" cy="0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t="54959" r="-1698" b="27119"/>
          <a:stretch/>
        </p:blipFill>
        <p:spPr>
          <a:xfrm>
            <a:off x="9657406" y="2392519"/>
            <a:ext cx="558800" cy="450669"/>
          </a:xfrm>
          <a:prstGeom prst="rect">
            <a:avLst/>
          </a:prstGeom>
        </p:spPr>
      </p:pic>
      <p:sp>
        <p:nvSpPr>
          <p:cNvPr id="22" name="Down Arrow 21"/>
          <p:cNvSpPr/>
          <p:nvPr/>
        </p:nvSpPr>
        <p:spPr>
          <a:xfrm rot="10800000">
            <a:off x="8740370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 rot="10800000">
            <a:off x="11251559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2" t="57242"/>
          <a:stretch/>
        </p:blipFill>
        <p:spPr>
          <a:xfrm>
            <a:off x="11069972" y="2491367"/>
            <a:ext cx="454335" cy="48872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4" b="63330"/>
          <a:stretch/>
        </p:blipFill>
        <p:spPr>
          <a:xfrm>
            <a:off x="8461865" y="2519533"/>
            <a:ext cx="438656" cy="4191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49BEC2F-2075-B043-A51C-16DF6608D9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475" y="2113133"/>
            <a:ext cx="5994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326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Dipole-dipole interaction energy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63</a:t>
            </a:fld>
            <a:endParaRPr lang="en-US"/>
          </a:p>
        </p:txBody>
      </p:sp>
      <p:sp>
        <p:nvSpPr>
          <p:cNvPr id="3" name="Frame 2"/>
          <p:cNvSpPr/>
          <p:nvPr/>
        </p:nvSpPr>
        <p:spPr>
          <a:xfrm>
            <a:off x="1993072" y="3215099"/>
            <a:ext cx="2293177" cy="1421730"/>
          </a:xfrm>
          <a:prstGeom prst="frame">
            <a:avLst>
              <a:gd name="adj1" fmla="val 54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4610099" y="3215099"/>
            <a:ext cx="2705099" cy="1421730"/>
          </a:xfrm>
          <a:prstGeom prst="frame">
            <a:avLst>
              <a:gd name="adj1" fmla="val 542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/>
          <p:cNvSpPr/>
          <p:nvPr/>
        </p:nvSpPr>
        <p:spPr>
          <a:xfrm>
            <a:off x="7762388" y="3215099"/>
            <a:ext cx="2537311" cy="1421730"/>
          </a:xfrm>
          <a:prstGeom prst="frame">
            <a:avLst>
              <a:gd name="adj1" fmla="val 54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93144" y="4722296"/>
            <a:ext cx="2171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Near-field Term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43449" y="4722296"/>
            <a:ext cx="2438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Intermediate-field Term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10500" y="4722296"/>
            <a:ext cx="2171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Far-field Term</a:t>
            </a:r>
          </a:p>
        </p:txBody>
      </p:sp>
      <p:sp>
        <p:nvSpPr>
          <p:cNvPr id="14" name="Frame 13"/>
          <p:cNvSpPr/>
          <p:nvPr/>
        </p:nvSpPr>
        <p:spPr>
          <a:xfrm>
            <a:off x="10540784" y="3495676"/>
            <a:ext cx="1439406" cy="647700"/>
          </a:xfrm>
          <a:prstGeom prst="frame">
            <a:avLst>
              <a:gd name="adj1" fmla="val 542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5" y="3306831"/>
            <a:ext cx="11177945" cy="1244531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8951123" y="2308562"/>
            <a:ext cx="2511189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40" y="1614568"/>
            <a:ext cx="1412566" cy="140017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29" y="1614568"/>
            <a:ext cx="1412566" cy="14001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82686" r="-2338" b="-608"/>
          <a:stretch/>
        </p:blipFill>
        <p:spPr>
          <a:xfrm>
            <a:off x="10026342" y="1820406"/>
            <a:ext cx="558800" cy="450669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9657406" y="2314657"/>
            <a:ext cx="324794" cy="0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t="54959" r="-1698" b="27119"/>
          <a:stretch/>
        </p:blipFill>
        <p:spPr>
          <a:xfrm>
            <a:off x="9657406" y="2392519"/>
            <a:ext cx="558800" cy="450669"/>
          </a:xfrm>
          <a:prstGeom prst="rect">
            <a:avLst/>
          </a:prstGeom>
        </p:spPr>
      </p:pic>
      <p:sp>
        <p:nvSpPr>
          <p:cNvPr id="23" name="Down Arrow 22"/>
          <p:cNvSpPr/>
          <p:nvPr/>
        </p:nvSpPr>
        <p:spPr>
          <a:xfrm rot="10800000">
            <a:off x="8740370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 rot="10800000">
            <a:off x="11251559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2" t="57242"/>
          <a:stretch/>
        </p:blipFill>
        <p:spPr>
          <a:xfrm>
            <a:off x="11069972" y="2491367"/>
            <a:ext cx="454335" cy="48872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4" b="63330"/>
          <a:stretch/>
        </p:blipFill>
        <p:spPr>
          <a:xfrm>
            <a:off x="8461865" y="2519533"/>
            <a:ext cx="438656" cy="4191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3A9327-A531-C849-9923-16709067D1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475" y="2113133"/>
            <a:ext cx="5994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18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the </a:t>
            </a:r>
            <a:r>
              <a:rPr lang="en-US" dirty="0" err="1"/>
              <a:t>quasistatic</a:t>
            </a:r>
            <a:r>
              <a:rPr lang="en-US" dirty="0"/>
              <a:t> limit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288" y="3339715"/>
            <a:ext cx="4445424" cy="1403818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8951123" y="2308562"/>
            <a:ext cx="2511189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40" y="1614568"/>
            <a:ext cx="1412566" cy="140017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29" y="1614568"/>
            <a:ext cx="1412566" cy="14001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82686" r="-2338" b="-608"/>
          <a:stretch/>
        </p:blipFill>
        <p:spPr>
          <a:xfrm>
            <a:off x="10026342" y="1820406"/>
            <a:ext cx="558800" cy="450669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9657406" y="2314657"/>
            <a:ext cx="324794" cy="0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t="54959" r="-1698" b="27119"/>
          <a:stretch/>
        </p:blipFill>
        <p:spPr>
          <a:xfrm>
            <a:off x="9657406" y="2392519"/>
            <a:ext cx="558800" cy="450669"/>
          </a:xfrm>
          <a:prstGeom prst="rect">
            <a:avLst/>
          </a:prstGeom>
        </p:spPr>
      </p:pic>
      <p:sp>
        <p:nvSpPr>
          <p:cNvPr id="15" name="Down Arrow 14"/>
          <p:cNvSpPr/>
          <p:nvPr/>
        </p:nvSpPr>
        <p:spPr>
          <a:xfrm rot="10800000">
            <a:off x="8740370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 rot="10800000">
            <a:off x="11251559" y="1819304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2" t="57242"/>
          <a:stretch/>
        </p:blipFill>
        <p:spPr>
          <a:xfrm>
            <a:off x="11069972" y="2491367"/>
            <a:ext cx="454335" cy="48872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4" b="63330"/>
          <a:stretch/>
        </p:blipFill>
        <p:spPr>
          <a:xfrm>
            <a:off x="8461865" y="2519533"/>
            <a:ext cx="438656" cy="4191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60E66C-FF0D-A54D-AB47-55CE06DDD3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475" y="2113133"/>
            <a:ext cx="5994400" cy="406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348450-F1DA-F14B-9026-DC6DB9A84EC5}"/>
              </a:ext>
            </a:extLst>
          </p:cNvPr>
          <p:cNvSpPr txBox="1"/>
          <p:nvPr/>
        </p:nvSpPr>
        <p:spPr>
          <a:xfrm>
            <a:off x="4125513" y="5025106"/>
            <a:ext cx="39409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Quasistatic</a:t>
            </a:r>
            <a:r>
              <a:rPr lang="en-US" sz="3200" dirty="0"/>
              <a:t> coupling is near-field coupling</a:t>
            </a:r>
          </a:p>
        </p:txBody>
      </p:sp>
    </p:spTree>
    <p:extLst>
      <p:ext uri="{BB962C8B-B14F-4D97-AF65-F5344CB8AC3E}">
        <p14:creationId xmlns:p14="http://schemas.microsoft.com/office/powerpoint/2010/main" val="6785711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Quasistatic</a:t>
            </a:r>
            <a:r>
              <a:rPr lang="en-US" dirty="0"/>
              <a:t> Interactions of a MNP Dimer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65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18290"/>
            <a:ext cx="6450829" cy="50397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758" y="5590855"/>
            <a:ext cx="2388038" cy="264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80621D-3F38-8742-AA23-DBCBAA18B0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917" y="4970628"/>
            <a:ext cx="815523" cy="808370"/>
          </a:xfrm>
          <a:prstGeom prst="rect">
            <a:avLst/>
          </a:prstGeom>
        </p:spPr>
      </p:pic>
      <p:sp>
        <p:nvSpPr>
          <p:cNvPr id="12" name="Down Arrow 11">
            <a:extLst>
              <a:ext uri="{FF2B5EF4-FFF2-40B4-BE49-F238E27FC236}">
                <a16:creationId xmlns:a16="http://schemas.microsoft.com/office/drawing/2014/main" id="{42A82C23-0E2A-4947-B7CE-C4BB7F934EFC}"/>
              </a:ext>
            </a:extLst>
          </p:cNvPr>
          <p:cNvSpPr/>
          <p:nvPr/>
        </p:nvSpPr>
        <p:spPr>
          <a:xfrm rot="16200000">
            <a:off x="8603004" y="5088829"/>
            <a:ext cx="243351" cy="564931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A1C7E4D-567C-4A46-B517-69E65EE7D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440" y="4970628"/>
            <a:ext cx="815523" cy="808370"/>
          </a:xfrm>
          <a:prstGeom prst="rect">
            <a:avLst/>
          </a:prstGeom>
        </p:spPr>
      </p:pic>
      <p:sp>
        <p:nvSpPr>
          <p:cNvPr id="19" name="Down Arrow 18">
            <a:extLst>
              <a:ext uri="{FF2B5EF4-FFF2-40B4-BE49-F238E27FC236}">
                <a16:creationId xmlns:a16="http://schemas.microsoft.com/office/drawing/2014/main" id="{4268834C-EAE9-2344-8D08-E00EFB6B2460}"/>
              </a:ext>
            </a:extLst>
          </p:cNvPr>
          <p:cNvSpPr/>
          <p:nvPr/>
        </p:nvSpPr>
        <p:spPr>
          <a:xfrm rot="16200000">
            <a:off x="9418527" y="5088829"/>
            <a:ext cx="243351" cy="564931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474474A-2466-B642-B82D-743873F266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513" y="4052036"/>
            <a:ext cx="815523" cy="808370"/>
          </a:xfrm>
          <a:prstGeom prst="rect">
            <a:avLst/>
          </a:prstGeom>
        </p:spPr>
      </p:pic>
      <p:sp>
        <p:nvSpPr>
          <p:cNvPr id="21" name="Down Arrow 20">
            <a:extLst>
              <a:ext uri="{FF2B5EF4-FFF2-40B4-BE49-F238E27FC236}">
                <a16:creationId xmlns:a16="http://schemas.microsoft.com/office/drawing/2014/main" id="{D69BE9F6-5D1F-904E-82FB-E55C9E8B4151}"/>
              </a:ext>
            </a:extLst>
          </p:cNvPr>
          <p:cNvSpPr/>
          <p:nvPr/>
        </p:nvSpPr>
        <p:spPr>
          <a:xfrm rot="10800000">
            <a:off x="8610600" y="4170237"/>
            <a:ext cx="243351" cy="564931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CDAFC59-3E8B-5848-885C-80BA5C21AC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036" y="4052036"/>
            <a:ext cx="815523" cy="808370"/>
          </a:xfrm>
          <a:prstGeom prst="rect">
            <a:avLst/>
          </a:prstGeom>
        </p:spPr>
      </p:pic>
      <p:sp>
        <p:nvSpPr>
          <p:cNvPr id="23" name="Down Arrow 22">
            <a:extLst>
              <a:ext uri="{FF2B5EF4-FFF2-40B4-BE49-F238E27FC236}">
                <a16:creationId xmlns:a16="http://schemas.microsoft.com/office/drawing/2014/main" id="{87B21036-B02D-2543-A037-BBEC2F0B4FEE}"/>
              </a:ext>
            </a:extLst>
          </p:cNvPr>
          <p:cNvSpPr/>
          <p:nvPr/>
        </p:nvSpPr>
        <p:spPr>
          <a:xfrm>
            <a:off x="9426123" y="4170237"/>
            <a:ext cx="243351" cy="564931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C9FD9DA-8CC3-2844-AE78-CFF266764A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513" y="3129455"/>
            <a:ext cx="815523" cy="808370"/>
          </a:xfrm>
          <a:prstGeom prst="rect">
            <a:avLst/>
          </a:prstGeom>
        </p:spPr>
      </p:pic>
      <p:sp>
        <p:nvSpPr>
          <p:cNvPr id="25" name="Down Arrow 24">
            <a:extLst>
              <a:ext uri="{FF2B5EF4-FFF2-40B4-BE49-F238E27FC236}">
                <a16:creationId xmlns:a16="http://schemas.microsoft.com/office/drawing/2014/main" id="{ABF0DECD-546D-DB46-8D03-D539A85F1CF5}"/>
              </a:ext>
            </a:extLst>
          </p:cNvPr>
          <p:cNvSpPr/>
          <p:nvPr/>
        </p:nvSpPr>
        <p:spPr>
          <a:xfrm rot="10800000">
            <a:off x="8610600" y="3247656"/>
            <a:ext cx="243351" cy="564931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2B8B0F3-AD20-EE4C-A344-7603F1624E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036" y="3129455"/>
            <a:ext cx="815523" cy="808370"/>
          </a:xfrm>
          <a:prstGeom prst="rect">
            <a:avLst/>
          </a:prstGeom>
        </p:spPr>
      </p:pic>
      <p:sp>
        <p:nvSpPr>
          <p:cNvPr id="27" name="Down Arrow 26">
            <a:extLst>
              <a:ext uri="{FF2B5EF4-FFF2-40B4-BE49-F238E27FC236}">
                <a16:creationId xmlns:a16="http://schemas.microsoft.com/office/drawing/2014/main" id="{0322875F-4EEB-F346-8F3E-2BE89373AEF2}"/>
              </a:ext>
            </a:extLst>
          </p:cNvPr>
          <p:cNvSpPr/>
          <p:nvPr/>
        </p:nvSpPr>
        <p:spPr>
          <a:xfrm rot="10800000">
            <a:off x="9426123" y="3247656"/>
            <a:ext cx="243351" cy="564931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9F8BCFB-6D00-3B42-B5D5-9A5688A0D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513" y="2181975"/>
            <a:ext cx="815523" cy="808370"/>
          </a:xfrm>
          <a:prstGeom prst="rect">
            <a:avLst/>
          </a:prstGeom>
        </p:spPr>
      </p:pic>
      <p:sp>
        <p:nvSpPr>
          <p:cNvPr id="29" name="Down Arrow 28">
            <a:extLst>
              <a:ext uri="{FF2B5EF4-FFF2-40B4-BE49-F238E27FC236}">
                <a16:creationId xmlns:a16="http://schemas.microsoft.com/office/drawing/2014/main" id="{3A36F105-DFEA-5946-93D6-9CDFCA536FA1}"/>
              </a:ext>
            </a:extLst>
          </p:cNvPr>
          <p:cNvSpPr/>
          <p:nvPr/>
        </p:nvSpPr>
        <p:spPr>
          <a:xfrm rot="16200000">
            <a:off x="8610600" y="2300176"/>
            <a:ext cx="243351" cy="564931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ACB393A-E132-EF4D-AB29-34F6B080E0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036" y="2181975"/>
            <a:ext cx="815523" cy="808370"/>
          </a:xfrm>
          <a:prstGeom prst="rect">
            <a:avLst/>
          </a:prstGeom>
        </p:spPr>
      </p:pic>
      <p:sp>
        <p:nvSpPr>
          <p:cNvPr id="31" name="Down Arrow 30">
            <a:extLst>
              <a:ext uri="{FF2B5EF4-FFF2-40B4-BE49-F238E27FC236}">
                <a16:creationId xmlns:a16="http://schemas.microsoft.com/office/drawing/2014/main" id="{CE42C285-219C-E541-9F53-0C05E026B90C}"/>
              </a:ext>
            </a:extLst>
          </p:cNvPr>
          <p:cNvSpPr/>
          <p:nvPr/>
        </p:nvSpPr>
        <p:spPr>
          <a:xfrm rot="5400000">
            <a:off x="9426123" y="2300176"/>
            <a:ext cx="243351" cy="564931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55D194-D0DB-7F4F-BE1A-B91543EA7C14}"/>
              </a:ext>
            </a:extLst>
          </p:cNvPr>
          <p:cNvSpPr txBox="1"/>
          <p:nvPr/>
        </p:nvSpPr>
        <p:spPr>
          <a:xfrm>
            <a:off x="10268958" y="5186627"/>
            <a:ext cx="989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collinear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3ED900-17AA-174B-B771-337759FF10A9}"/>
              </a:ext>
            </a:extLst>
          </p:cNvPr>
          <p:cNvSpPr txBox="1"/>
          <p:nvPr/>
        </p:nvSpPr>
        <p:spPr>
          <a:xfrm>
            <a:off x="10117120" y="4268036"/>
            <a:ext cx="1307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anti-parallel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1C5B7A-45F4-3548-B02E-9955CFC03C6F}"/>
              </a:ext>
            </a:extLst>
          </p:cNvPr>
          <p:cNvSpPr txBox="1"/>
          <p:nvPr/>
        </p:nvSpPr>
        <p:spPr>
          <a:xfrm>
            <a:off x="10332467" y="3345456"/>
            <a:ext cx="877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parallel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1E8E60-627E-FF46-9646-AB7CB9EB0281}"/>
              </a:ext>
            </a:extLst>
          </p:cNvPr>
          <p:cNvSpPr txBox="1"/>
          <p:nvPr/>
        </p:nvSpPr>
        <p:spPr>
          <a:xfrm>
            <a:off x="10061206" y="2397975"/>
            <a:ext cx="1419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anti-collinear</a:t>
            </a:r>
          </a:p>
        </p:txBody>
      </p:sp>
    </p:spTree>
    <p:extLst>
      <p:ext uri="{BB962C8B-B14F-4D97-AF65-F5344CB8AC3E}">
        <p14:creationId xmlns:p14="http://schemas.microsoft.com/office/powerpoint/2010/main" val="21283788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Quasistatic</a:t>
            </a:r>
            <a:r>
              <a:rPr lang="en-US" dirty="0"/>
              <a:t> Interactions of a MNP Dimer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60214" y="6356800"/>
            <a:ext cx="2743200" cy="365125"/>
          </a:xfrm>
        </p:spPr>
        <p:txBody>
          <a:bodyPr/>
          <a:lstStyle/>
          <a:p>
            <a:fld id="{388BEBEC-8090-6140-A74A-8F0BF9715581}" type="slidenum">
              <a:rPr lang="en-US" smtClean="0"/>
              <a:t>66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18290"/>
            <a:ext cx="6450829" cy="50397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758" y="5590855"/>
            <a:ext cx="2388038" cy="26441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E55D194-D0DB-7F4F-BE1A-B91543EA7C14}"/>
              </a:ext>
            </a:extLst>
          </p:cNvPr>
          <p:cNvSpPr txBox="1"/>
          <p:nvPr/>
        </p:nvSpPr>
        <p:spPr>
          <a:xfrm>
            <a:off x="10268958" y="5584833"/>
            <a:ext cx="989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collinear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3ED900-17AA-174B-B771-337759FF10A9}"/>
              </a:ext>
            </a:extLst>
          </p:cNvPr>
          <p:cNvSpPr txBox="1"/>
          <p:nvPr/>
        </p:nvSpPr>
        <p:spPr>
          <a:xfrm>
            <a:off x="10117120" y="4592494"/>
            <a:ext cx="1307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anti-parallel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51C5B7A-45F4-3548-B02E-9955CFC03C6F}"/>
              </a:ext>
            </a:extLst>
          </p:cNvPr>
          <p:cNvSpPr txBox="1"/>
          <p:nvPr/>
        </p:nvSpPr>
        <p:spPr>
          <a:xfrm>
            <a:off x="10332467" y="3404448"/>
            <a:ext cx="877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parallel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1E8E60-627E-FF46-9646-AB7CB9EB0281}"/>
              </a:ext>
            </a:extLst>
          </p:cNvPr>
          <p:cNvSpPr txBox="1"/>
          <p:nvPr/>
        </p:nvSpPr>
        <p:spPr>
          <a:xfrm>
            <a:off x="10061206" y="2265241"/>
            <a:ext cx="1419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anti-collinear</a:t>
            </a:r>
          </a:p>
        </p:txBody>
      </p:sp>
      <p:sp>
        <p:nvSpPr>
          <p:cNvPr id="36" name="Cross 35">
            <a:extLst>
              <a:ext uri="{FF2B5EF4-FFF2-40B4-BE49-F238E27FC236}">
                <a16:creationId xmlns:a16="http://schemas.microsoft.com/office/drawing/2014/main" id="{19763957-4437-574A-8540-375E113DDCE0}"/>
              </a:ext>
            </a:extLst>
          </p:cNvPr>
          <p:cNvSpPr/>
          <p:nvPr/>
        </p:nvSpPr>
        <p:spPr>
          <a:xfrm>
            <a:off x="9698545" y="2266290"/>
            <a:ext cx="394100" cy="394100"/>
          </a:xfrm>
          <a:prstGeom prst="plus">
            <a:avLst>
              <a:gd name="adj" fmla="val 4351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Minus 36">
            <a:extLst>
              <a:ext uri="{FF2B5EF4-FFF2-40B4-BE49-F238E27FC236}">
                <a16:creationId xmlns:a16="http://schemas.microsoft.com/office/drawing/2014/main" id="{B3E1D864-19CA-3D49-84AB-75F327C7254D}"/>
              </a:ext>
            </a:extLst>
          </p:cNvPr>
          <p:cNvSpPr/>
          <p:nvPr/>
        </p:nvSpPr>
        <p:spPr>
          <a:xfrm>
            <a:off x="9153891" y="2348562"/>
            <a:ext cx="460769" cy="242888"/>
          </a:xfrm>
          <a:prstGeom prst="mathMinus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>
            <a:extLst>
              <a:ext uri="{FF2B5EF4-FFF2-40B4-BE49-F238E27FC236}">
                <a16:creationId xmlns:a16="http://schemas.microsoft.com/office/drawing/2014/main" id="{632257BD-6BFE-C74C-85F6-89A09842700E}"/>
              </a:ext>
            </a:extLst>
          </p:cNvPr>
          <p:cNvSpPr/>
          <p:nvPr/>
        </p:nvSpPr>
        <p:spPr>
          <a:xfrm>
            <a:off x="8219904" y="5602193"/>
            <a:ext cx="394100" cy="394100"/>
          </a:xfrm>
          <a:prstGeom prst="plus">
            <a:avLst>
              <a:gd name="adj" fmla="val 4351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Minus 38">
            <a:extLst>
              <a:ext uri="{FF2B5EF4-FFF2-40B4-BE49-F238E27FC236}">
                <a16:creationId xmlns:a16="http://schemas.microsoft.com/office/drawing/2014/main" id="{571B945E-D056-E040-83A2-83BDA0450F29}"/>
              </a:ext>
            </a:extLst>
          </p:cNvPr>
          <p:cNvSpPr/>
          <p:nvPr/>
        </p:nvSpPr>
        <p:spPr>
          <a:xfrm>
            <a:off x="8751098" y="5682439"/>
            <a:ext cx="460769" cy="242888"/>
          </a:xfrm>
          <a:prstGeom prst="mathMinus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ross 39">
            <a:extLst>
              <a:ext uri="{FF2B5EF4-FFF2-40B4-BE49-F238E27FC236}">
                <a16:creationId xmlns:a16="http://schemas.microsoft.com/office/drawing/2014/main" id="{FF90C78F-2E5D-9F45-946C-54CC29BF61B4}"/>
              </a:ext>
            </a:extLst>
          </p:cNvPr>
          <p:cNvSpPr/>
          <p:nvPr/>
        </p:nvSpPr>
        <p:spPr>
          <a:xfrm>
            <a:off x="9331935" y="5613314"/>
            <a:ext cx="394100" cy="394100"/>
          </a:xfrm>
          <a:prstGeom prst="plus">
            <a:avLst>
              <a:gd name="adj" fmla="val 4351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Minus 40">
            <a:extLst>
              <a:ext uri="{FF2B5EF4-FFF2-40B4-BE49-F238E27FC236}">
                <a16:creationId xmlns:a16="http://schemas.microsoft.com/office/drawing/2014/main" id="{8FED4010-1C2B-F446-BB55-1BD6780A91C1}"/>
              </a:ext>
            </a:extLst>
          </p:cNvPr>
          <p:cNvSpPr/>
          <p:nvPr/>
        </p:nvSpPr>
        <p:spPr>
          <a:xfrm>
            <a:off x="9773737" y="5677799"/>
            <a:ext cx="460769" cy="242888"/>
          </a:xfrm>
          <a:prstGeom prst="mathMinus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ross 41">
            <a:extLst>
              <a:ext uri="{FF2B5EF4-FFF2-40B4-BE49-F238E27FC236}">
                <a16:creationId xmlns:a16="http://schemas.microsoft.com/office/drawing/2014/main" id="{4F1432CE-699D-DE43-9812-210E6A6085F1}"/>
              </a:ext>
            </a:extLst>
          </p:cNvPr>
          <p:cNvSpPr/>
          <p:nvPr/>
        </p:nvSpPr>
        <p:spPr>
          <a:xfrm>
            <a:off x="8191755" y="2283822"/>
            <a:ext cx="394100" cy="394100"/>
          </a:xfrm>
          <a:prstGeom prst="plus">
            <a:avLst>
              <a:gd name="adj" fmla="val 4351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Minus 42">
            <a:extLst>
              <a:ext uri="{FF2B5EF4-FFF2-40B4-BE49-F238E27FC236}">
                <a16:creationId xmlns:a16="http://schemas.microsoft.com/office/drawing/2014/main" id="{6A4F655C-5AB3-6648-B8C4-3BFE4E1703F1}"/>
              </a:ext>
            </a:extLst>
          </p:cNvPr>
          <p:cNvSpPr/>
          <p:nvPr/>
        </p:nvSpPr>
        <p:spPr>
          <a:xfrm>
            <a:off x="8609237" y="2366094"/>
            <a:ext cx="460769" cy="242888"/>
          </a:xfrm>
          <a:prstGeom prst="mathMinus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ross 43">
            <a:extLst>
              <a:ext uri="{FF2B5EF4-FFF2-40B4-BE49-F238E27FC236}">
                <a16:creationId xmlns:a16="http://schemas.microsoft.com/office/drawing/2014/main" id="{9C3FFCF1-2B60-7343-8004-CC212D5CDEF5}"/>
              </a:ext>
            </a:extLst>
          </p:cNvPr>
          <p:cNvSpPr/>
          <p:nvPr/>
        </p:nvSpPr>
        <p:spPr>
          <a:xfrm>
            <a:off x="9417610" y="3516343"/>
            <a:ext cx="394100" cy="394100"/>
          </a:xfrm>
          <a:prstGeom prst="plus">
            <a:avLst>
              <a:gd name="adj" fmla="val 4351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Minus 44">
            <a:extLst>
              <a:ext uri="{FF2B5EF4-FFF2-40B4-BE49-F238E27FC236}">
                <a16:creationId xmlns:a16="http://schemas.microsoft.com/office/drawing/2014/main" id="{9ED564AA-5F64-5746-A08C-841574B59DCC}"/>
              </a:ext>
            </a:extLst>
          </p:cNvPr>
          <p:cNvSpPr/>
          <p:nvPr/>
        </p:nvSpPr>
        <p:spPr>
          <a:xfrm>
            <a:off x="8691326" y="3218553"/>
            <a:ext cx="460769" cy="242888"/>
          </a:xfrm>
          <a:prstGeom prst="mathMinus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ross 45">
            <a:extLst>
              <a:ext uri="{FF2B5EF4-FFF2-40B4-BE49-F238E27FC236}">
                <a16:creationId xmlns:a16="http://schemas.microsoft.com/office/drawing/2014/main" id="{CE28D7A3-354D-AC49-9D56-B4831C6D1270}"/>
              </a:ext>
            </a:extLst>
          </p:cNvPr>
          <p:cNvSpPr/>
          <p:nvPr/>
        </p:nvSpPr>
        <p:spPr>
          <a:xfrm>
            <a:off x="8736409" y="3510330"/>
            <a:ext cx="394100" cy="394100"/>
          </a:xfrm>
          <a:prstGeom prst="plus">
            <a:avLst>
              <a:gd name="adj" fmla="val 4351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Minus 46">
            <a:extLst>
              <a:ext uri="{FF2B5EF4-FFF2-40B4-BE49-F238E27FC236}">
                <a16:creationId xmlns:a16="http://schemas.microsoft.com/office/drawing/2014/main" id="{8262CAEC-40CC-F747-89B0-D8C344D3ABC3}"/>
              </a:ext>
            </a:extLst>
          </p:cNvPr>
          <p:cNvSpPr/>
          <p:nvPr/>
        </p:nvSpPr>
        <p:spPr>
          <a:xfrm>
            <a:off x="9377628" y="3220468"/>
            <a:ext cx="460769" cy="242888"/>
          </a:xfrm>
          <a:prstGeom prst="mathMinus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ross 47">
            <a:extLst>
              <a:ext uri="{FF2B5EF4-FFF2-40B4-BE49-F238E27FC236}">
                <a16:creationId xmlns:a16="http://schemas.microsoft.com/office/drawing/2014/main" id="{043ED105-C59A-B44A-8351-DC7D3D5ECC68}"/>
              </a:ext>
            </a:extLst>
          </p:cNvPr>
          <p:cNvSpPr/>
          <p:nvPr/>
        </p:nvSpPr>
        <p:spPr>
          <a:xfrm>
            <a:off x="8705910" y="4891952"/>
            <a:ext cx="394100" cy="394100"/>
          </a:xfrm>
          <a:prstGeom prst="plus">
            <a:avLst>
              <a:gd name="adj" fmla="val 4351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Minus 48">
            <a:extLst>
              <a:ext uri="{FF2B5EF4-FFF2-40B4-BE49-F238E27FC236}">
                <a16:creationId xmlns:a16="http://schemas.microsoft.com/office/drawing/2014/main" id="{B17372C8-4372-3045-AF86-2496322A8903}"/>
              </a:ext>
            </a:extLst>
          </p:cNvPr>
          <p:cNvSpPr/>
          <p:nvPr/>
        </p:nvSpPr>
        <p:spPr>
          <a:xfrm>
            <a:off x="9405862" y="5051118"/>
            <a:ext cx="460769" cy="242888"/>
          </a:xfrm>
          <a:prstGeom prst="mathMinus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ross 49">
            <a:extLst>
              <a:ext uri="{FF2B5EF4-FFF2-40B4-BE49-F238E27FC236}">
                <a16:creationId xmlns:a16="http://schemas.microsoft.com/office/drawing/2014/main" id="{4F9A146B-376F-A44A-B609-333725677635}"/>
              </a:ext>
            </a:extLst>
          </p:cNvPr>
          <p:cNvSpPr/>
          <p:nvPr/>
        </p:nvSpPr>
        <p:spPr>
          <a:xfrm>
            <a:off x="9444297" y="4369459"/>
            <a:ext cx="394100" cy="394100"/>
          </a:xfrm>
          <a:prstGeom prst="plus">
            <a:avLst>
              <a:gd name="adj" fmla="val 4351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Minus 50">
            <a:extLst>
              <a:ext uri="{FF2B5EF4-FFF2-40B4-BE49-F238E27FC236}">
                <a16:creationId xmlns:a16="http://schemas.microsoft.com/office/drawing/2014/main" id="{9BDD62F8-2AC4-694B-8977-AD5B511E0C60}"/>
              </a:ext>
            </a:extLst>
          </p:cNvPr>
          <p:cNvSpPr/>
          <p:nvPr/>
        </p:nvSpPr>
        <p:spPr>
          <a:xfrm>
            <a:off x="8672576" y="4372814"/>
            <a:ext cx="460769" cy="242888"/>
          </a:xfrm>
          <a:prstGeom prst="mathMinus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1406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Coupled oscillator equations of motion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67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0" y="3356769"/>
            <a:ext cx="55626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289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coupled oscillator equations of motion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68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663778"/>
            <a:ext cx="4635500" cy="825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2095500"/>
            <a:ext cx="7239000" cy="111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235" y="4549478"/>
            <a:ext cx="3594100" cy="1054100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 rot="2676639">
            <a:off x="4456387" y="3254517"/>
            <a:ext cx="630621" cy="12949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 rot="18957834">
            <a:off x="7139106" y="3256790"/>
            <a:ext cx="630621" cy="12949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173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27E49-C0BE-6249-A4D1-7C897CE32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Nanophotonics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900CC-AC6A-824E-9008-B15B3B3F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EEB49-1D2D-6F46-A730-D47A47845F0B}"/>
              </a:ext>
            </a:extLst>
          </p:cNvPr>
          <p:cNvSpPr txBox="1"/>
          <p:nvPr/>
        </p:nvSpPr>
        <p:spPr>
          <a:xfrm>
            <a:off x="1713772" y="1843088"/>
            <a:ext cx="2929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Nanotechnology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34B177-D1C4-0E41-827A-1BC6B7377413}"/>
              </a:ext>
            </a:extLst>
          </p:cNvPr>
          <p:cNvSpPr txBox="1"/>
          <p:nvPr/>
        </p:nvSpPr>
        <p:spPr>
          <a:xfrm>
            <a:off x="7231196" y="1843088"/>
            <a:ext cx="355315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Photonics</a:t>
            </a:r>
          </a:p>
          <a:p>
            <a:pPr algn="ctr"/>
            <a:r>
              <a:rPr lang="en-US" sz="3200" dirty="0"/>
              <a:t>(photon electronics)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D42686E4-3D2F-3245-B379-B6E560A625CB}"/>
              </a:ext>
            </a:extLst>
          </p:cNvPr>
          <p:cNvSpPr/>
          <p:nvPr/>
        </p:nvSpPr>
        <p:spPr>
          <a:xfrm rot="17165473">
            <a:off x="7172285" y="1081087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E2E6E6BE-D567-E449-8AB9-3B5FB958E368}"/>
              </a:ext>
            </a:extLst>
          </p:cNvPr>
          <p:cNvSpPr/>
          <p:nvPr/>
        </p:nvSpPr>
        <p:spPr>
          <a:xfrm rot="4434527" flipH="1">
            <a:off x="4657685" y="1081086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84F229-A6FA-764B-89FF-DB216ECDFCA9}"/>
              </a:ext>
            </a:extLst>
          </p:cNvPr>
          <p:cNvCxnSpPr>
            <a:stCxn id="2" idx="2"/>
          </p:cNvCxnSpPr>
          <p:nvPr/>
        </p:nvCxnSpPr>
        <p:spPr>
          <a:xfrm>
            <a:off x="6096000" y="1690688"/>
            <a:ext cx="0" cy="5167312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01404DD-81A7-1749-9F42-6B0A1FE9F407}"/>
              </a:ext>
            </a:extLst>
          </p:cNvPr>
          <p:cNvSpPr txBox="1"/>
          <p:nvPr/>
        </p:nvSpPr>
        <p:spPr>
          <a:xfrm>
            <a:off x="965201" y="2831581"/>
            <a:ext cx="442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Feynman: “there’s room at the bottom” 1954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23582F-E3B9-9B45-A008-54C34AA3F4EC}"/>
              </a:ext>
            </a:extLst>
          </p:cNvPr>
          <p:cNvSpPr txBox="1"/>
          <p:nvPr/>
        </p:nvSpPr>
        <p:spPr>
          <a:xfrm>
            <a:off x="353187" y="4157140"/>
            <a:ext cx="565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Taniguchi: “on the basic concept of nanotechnology” 1974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FE6983-CBEF-6841-87E5-5ADB1CB6819B}"/>
              </a:ext>
            </a:extLst>
          </p:cNvPr>
          <p:cNvSpPr txBox="1"/>
          <p:nvPr/>
        </p:nvSpPr>
        <p:spPr>
          <a:xfrm>
            <a:off x="1144114" y="5482699"/>
            <a:ext cx="4068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Drexler: “molecular manufacturing” 1981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550060-5535-FF4F-B5DD-A98BF6DF3036}"/>
              </a:ext>
            </a:extLst>
          </p:cNvPr>
          <p:cNvSpPr/>
          <p:nvPr/>
        </p:nvSpPr>
        <p:spPr>
          <a:xfrm>
            <a:off x="0" y="1295979"/>
            <a:ext cx="6096000" cy="5562021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06DFFD-02E8-8940-9419-59944BB1A0E0}"/>
              </a:ext>
            </a:extLst>
          </p:cNvPr>
          <p:cNvSpPr txBox="1"/>
          <p:nvPr/>
        </p:nvSpPr>
        <p:spPr>
          <a:xfrm>
            <a:off x="7918692" y="3434084"/>
            <a:ext cx="2178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Bell: the photophone</a:t>
            </a:r>
          </a:p>
        </p:txBody>
      </p:sp>
    </p:spTree>
    <p:extLst>
      <p:ext uri="{BB962C8B-B14F-4D97-AF65-F5344CB8AC3E}">
        <p14:creationId xmlns:p14="http://schemas.microsoft.com/office/powerpoint/2010/main" val="30821098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an arbitrary number of nanoparticles: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69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7C9C92-B3DE-7F43-B879-F68D287E7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00" y="2774950"/>
            <a:ext cx="62738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6450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Learn about plasmons in metal nanoparticles</a:t>
            </a:r>
          </a:p>
          <a:p>
            <a:endParaRPr lang="en-US" dirty="0"/>
          </a:p>
          <a:p>
            <a:r>
              <a:rPr lang="en-US" dirty="0"/>
              <a:t>Learn how plasmons behave in clusters of metal nanoparticles</a:t>
            </a:r>
          </a:p>
          <a:p>
            <a:endParaRPr lang="en-US" dirty="0"/>
          </a:p>
          <a:p>
            <a:r>
              <a:rPr lang="en-US" dirty="0"/>
              <a:t>Qualitatively describe plasmon hybridization in mixed-metal, mixed-geometry clusters</a:t>
            </a:r>
          </a:p>
          <a:p>
            <a:endParaRPr lang="en-US" dirty="0"/>
          </a:p>
          <a:p>
            <a:r>
              <a:rPr lang="en-US" dirty="0"/>
              <a:t>Introduce size and magnetic effects to our model of cluster behavior</a:t>
            </a:r>
          </a:p>
          <a:p>
            <a:endParaRPr lang="en-US" dirty="0"/>
          </a:p>
          <a:p>
            <a:r>
              <a:rPr lang="en-US" dirty="0"/>
              <a:t>Accurately describe the plasmon resonances of large, finite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70</a:t>
            </a:fld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36D937E8-72B3-FA43-931F-21D1433C5E50}"/>
              </a:ext>
            </a:extLst>
          </p:cNvPr>
          <p:cNvSpPr/>
          <p:nvPr/>
        </p:nvSpPr>
        <p:spPr>
          <a:xfrm>
            <a:off x="508000" y="1690688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769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Learn about plasmons in metal nanoparticles</a:t>
            </a:r>
          </a:p>
          <a:p>
            <a:endParaRPr lang="en-US" dirty="0"/>
          </a:p>
          <a:p>
            <a:r>
              <a:rPr lang="en-US" dirty="0"/>
              <a:t>Learn how plasmons behave in clusters of metal nanoparticles</a:t>
            </a:r>
          </a:p>
          <a:p>
            <a:endParaRPr lang="en-US" dirty="0"/>
          </a:p>
          <a:p>
            <a:r>
              <a:rPr lang="en-US" b="1" dirty="0"/>
              <a:t>Qualitatively describe plasmon hybridization in mixed-metal, mixed-geometry clusters</a:t>
            </a:r>
          </a:p>
          <a:p>
            <a:endParaRPr lang="en-US" dirty="0"/>
          </a:p>
          <a:p>
            <a:r>
              <a:rPr lang="en-US" dirty="0"/>
              <a:t>Introduce size and magnetic effects to our model of cluster behavior</a:t>
            </a:r>
          </a:p>
          <a:p>
            <a:endParaRPr lang="en-US" dirty="0"/>
          </a:p>
          <a:p>
            <a:r>
              <a:rPr lang="en-US" dirty="0"/>
              <a:t>Accurately describe the plasmon resonances of large, finite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71</a:t>
            </a:fld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36D937E8-72B3-FA43-931F-21D1433C5E50}"/>
              </a:ext>
            </a:extLst>
          </p:cNvPr>
          <p:cNvSpPr/>
          <p:nvPr/>
        </p:nvSpPr>
        <p:spPr>
          <a:xfrm>
            <a:off x="508000" y="1690688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07C7124E-5DC7-6242-AD54-E44010456431}"/>
              </a:ext>
            </a:extLst>
          </p:cNvPr>
          <p:cNvSpPr/>
          <p:nvPr/>
        </p:nvSpPr>
        <p:spPr>
          <a:xfrm>
            <a:off x="508000" y="2562225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691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21994-8EC0-2D41-B7A8-ABE4F19DB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ECEF6C-C09C-9849-A5E0-8E3C69680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868" y="3300138"/>
            <a:ext cx="4570803" cy="3528660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25AA9BE6-6EB4-1948-AE13-AD0BE77B39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6470" y="130449"/>
            <a:ext cx="10515600" cy="3169689"/>
          </a:xfrm>
        </p:spPr>
      </p:pic>
    </p:spTree>
    <p:extLst>
      <p:ext uri="{BB962C8B-B14F-4D97-AF65-F5344CB8AC3E}">
        <p14:creationId xmlns:p14="http://schemas.microsoft.com/office/powerpoint/2010/main" val="29963334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Intro to Electron Energy-Loss Spectroscopy (EELS)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3E4ED0-83A5-4945-9DC6-A9AB9F883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815" y="1585444"/>
            <a:ext cx="5930369" cy="49534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EA5EF0-ED00-F54E-82F9-505A122C0580}"/>
              </a:ext>
            </a:extLst>
          </p:cNvPr>
          <p:cNvSpPr txBox="1"/>
          <p:nvPr/>
        </p:nvSpPr>
        <p:spPr>
          <a:xfrm>
            <a:off x="1703546" y="6488668"/>
            <a:ext cx="8784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Cherqui</a:t>
            </a:r>
            <a:r>
              <a:rPr lang="en-US" dirty="0"/>
              <a:t>, C., Thakkar, N., Li, G., Camden, J. P., and </a:t>
            </a:r>
            <a:r>
              <a:rPr lang="en-US" dirty="0" err="1"/>
              <a:t>Masiello</a:t>
            </a:r>
            <a:r>
              <a:rPr lang="en-US" dirty="0"/>
              <a:t>, D. J. </a:t>
            </a:r>
            <a:r>
              <a:rPr lang="en-US" i="1" dirty="0" err="1"/>
              <a:t>Annu</a:t>
            </a:r>
            <a:r>
              <a:rPr lang="en-US" i="1" dirty="0"/>
              <a:t>. Rev. Phys. Chem.</a:t>
            </a:r>
            <a:r>
              <a:rPr lang="en-US" dirty="0"/>
              <a:t> 2016.</a:t>
            </a:r>
          </a:p>
        </p:txBody>
      </p:sp>
    </p:spTree>
    <p:extLst>
      <p:ext uri="{BB962C8B-B14F-4D97-AF65-F5344CB8AC3E}">
        <p14:creationId xmlns:p14="http://schemas.microsoft.com/office/powerpoint/2010/main" val="11766570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D727F-61E0-8B4A-960D-376C91647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a spectrum…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E92EBA-EE2A-1F48-8E41-0E4E71A60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632A40-E95F-BE43-816F-DF5CE08F6A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4" r="20000" b="70279"/>
          <a:stretch/>
        </p:blipFill>
        <p:spPr>
          <a:xfrm>
            <a:off x="2733489" y="1538169"/>
            <a:ext cx="6360458" cy="5183306"/>
          </a:xfrm>
          <a:prstGeom prst="rect">
            <a:avLst/>
          </a:prstGeom>
        </p:spPr>
      </p:pic>
      <p:sp>
        <p:nvSpPr>
          <p:cNvPr id="6" name="Triangle 5">
            <a:extLst>
              <a:ext uri="{FF2B5EF4-FFF2-40B4-BE49-F238E27FC236}">
                <a16:creationId xmlns:a16="http://schemas.microsoft.com/office/drawing/2014/main" id="{1883593A-4C26-144A-A1C9-726BD05D86FF}"/>
              </a:ext>
            </a:extLst>
          </p:cNvPr>
          <p:cNvSpPr/>
          <p:nvPr/>
        </p:nvSpPr>
        <p:spPr>
          <a:xfrm>
            <a:off x="3909897" y="3076528"/>
            <a:ext cx="2043415" cy="1761565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>
            <a:extLst>
              <a:ext uri="{FF2B5EF4-FFF2-40B4-BE49-F238E27FC236}">
                <a16:creationId xmlns:a16="http://schemas.microsoft.com/office/drawing/2014/main" id="{47D7C4A7-19FE-894D-BDA3-B53CF81BFCB1}"/>
              </a:ext>
            </a:extLst>
          </p:cNvPr>
          <p:cNvSpPr/>
          <p:nvPr/>
        </p:nvSpPr>
        <p:spPr>
          <a:xfrm>
            <a:off x="4629045" y="2578986"/>
            <a:ext cx="605118" cy="605118"/>
          </a:xfrm>
          <a:prstGeom prst="mathMultiply">
            <a:avLst>
              <a:gd name="adj1" fmla="val 12409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1394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CE8E9-D871-2B45-864D-F3962DF63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or generate maps!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BBE83-C672-0D47-9974-6A5AEDBED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24BFB0-35A7-EB4F-A005-1D36264FD5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420"/>
          <a:stretch/>
        </p:blipFill>
        <p:spPr>
          <a:xfrm>
            <a:off x="7057160" y="1383722"/>
            <a:ext cx="3619500" cy="6244167"/>
          </a:xfrm>
          <a:prstGeom prst="rect">
            <a:avLst/>
          </a:prstGeom>
        </p:spPr>
      </p:pic>
      <p:sp>
        <p:nvSpPr>
          <p:cNvPr id="5" name="Triangle 4">
            <a:extLst>
              <a:ext uri="{FF2B5EF4-FFF2-40B4-BE49-F238E27FC236}">
                <a16:creationId xmlns:a16="http://schemas.microsoft.com/office/drawing/2014/main" id="{BAD930FD-545F-FE41-A8C0-460DA94F1AC1}"/>
              </a:ext>
            </a:extLst>
          </p:cNvPr>
          <p:cNvSpPr/>
          <p:nvPr/>
        </p:nvSpPr>
        <p:spPr>
          <a:xfrm>
            <a:off x="1904265" y="3529735"/>
            <a:ext cx="2043415" cy="1761565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>
            <a:extLst>
              <a:ext uri="{FF2B5EF4-FFF2-40B4-BE49-F238E27FC236}">
                <a16:creationId xmlns:a16="http://schemas.microsoft.com/office/drawing/2014/main" id="{E660EE54-0405-FD4A-AB56-CDC8278B5363}"/>
              </a:ext>
            </a:extLst>
          </p:cNvPr>
          <p:cNvSpPr/>
          <p:nvPr/>
        </p:nvSpPr>
        <p:spPr>
          <a:xfrm>
            <a:off x="2623413" y="3032193"/>
            <a:ext cx="605118" cy="605118"/>
          </a:xfrm>
          <a:prstGeom prst="mathMultiply">
            <a:avLst>
              <a:gd name="adj1" fmla="val 12409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>
            <a:extLst>
              <a:ext uri="{FF2B5EF4-FFF2-40B4-BE49-F238E27FC236}">
                <a16:creationId xmlns:a16="http://schemas.microsoft.com/office/drawing/2014/main" id="{1C487571-0576-B846-9139-88A786B116BB}"/>
              </a:ext>
            </a:extLst>
          </p:cNvPr>
          <p:cNvSpPr/>
          <p:nvPr/>
        </p:nvSpPr>
        <p:spPr>
          <a:xfrm>
            <a:off x="1734921" y="3900687"/>
            <a:ext cx="605118" cy="605118"/>
          </a:xfrm>
          <a:prstGeom prst="mathMultiply">
            <a:avLst>
              <a:gd name="adj1" fmla="val 12409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y 8">
            <a:extLst>
              <a:ext uri="{FF2B5EF4-FFF2-40B4-BE49-F238E27FC236}">
                <a16:creationId xmlns:a16="http://schemas.microsoft.com/office/drawing/2014/main" id="{3923A4BF-174B-BA45-BDCD-7058D3F2D2CF}"/>
              </a:ext>
            </a:extLst>
          </p:cNvPr>
          <p:cNvSpPr/>
          <p:nvPr/>
        </p:nvSpPr>
        <p:spPr>
          <a:xfrm>
            <a:off x="3246002" y="3805399"/>
            <a:ext cx="605118" cy="605118"/>
          </a:xfrm>
          <a:prstGeom prst="mathMultiply">
            <a:avLst>
              <a:gd name="adj1" fmla="val 12409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>
            <a:extLst>
              <a:ext uri="{FF2B5EF4-FFF2-40B4-BE49-F238E27FC236}">
                <a16:creationId xmlns:a16="http://schemas.microsoft.com/office/drawing/2014/main" id="{FC9D1B1E-C686-2749-8A62-D92D638B2BC7}"/>
              </a:ext>
            </a:extLst>
          </p:cNvPr>
          <p:cNvSpPr/>
          <p:nvPr/>
        </p:nvSpPr>
        <p:spPr>
          <a:xfrm>
            <a:off x="3342562" y="5291300"/>
            <a:ext cx="605118" cy="605118"/>
          </a:xfrm>
          <a:prstGeom prst="mathMultiply">
            <a:avLst>
              <a:gd name="adj1" fmla="val 12409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10">
            <a:extLst>
              <a:ext uri="{FF2B5EF4-FFF2-40B4-BE49-F238E27FC236}">
                <a16:creationId xmlns:a16="http://schemas.microsoft.com/office/drawing/2014/main" id="{AC867BAE-6AB8-EC46-8566-E777D5E3BC52}"/>
              </a:ext>
            </a:extLst>
          </p:cNvPr>
          <p:cNvSpPr/>
          <p:nvPr/>
        </p:nvSpPr>
        <p:spPr>
          <a:xfrm>
            <a:off x="1601706" y="5484042"/>
            <a:ext cx="605118" cy="605118"/>
          </a:xfrm>
          <a:prstGeom prst="mathMultiply">
            <a:avLst>
              <a:gd name="adj1" fmla="val 12409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E64A5C-4E0C-984C-BD59-403FFC098E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4" r="20000" b="70279"/>
          <a:stretch/>
        </p:blipFill>
        <p:spPr>
          <a:xfrm rot="20229195">
            <a:off x="2936740" y="2346110"/>
            <a:ext cx="1144438" cy="9326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597F8F-BBE6-8D44-8B77-B606485A61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4" r="20000" b="70279"/>
          <a:stretch/>
        </p:blipFill>
        <p:spPr>
          <a:xfrm>
            <a:off x="3645121" y="3363553"/>
            <a:ext cx="1144438" cy="9326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02B68D-46B7-3A49-97F6-5AB630E525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4" r="20000" b="70279"/>
          <a:stretch/>
        </p:blipFill>
        <p:spPr>
          <a:xfrm rot="1868047">
            <a:off x="3947680" y="5176937"/>
            <a:ext cx="1144438" cy="9326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AAE861-565D-C340-A0F6-333BA454BC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4" r="20000" b="70279"/>
          <a:stretch/>
        </p:blipFill>
        <p:spPr>
          <a:xfrm rot="21434535">
            <a:off x="712742" y="3491324"/>
            <a:ext cx="1144438" cy="9326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26C4A7A-BA62-3449-B559-C20E2064307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4" r="20000" b="70279"/>
          <a:stretch/>
        </p:blipFill>
        <p:spPr>
          <a:xfrm rot="20163380">
            <a:off x="569173" y="5278205"/>
            <a:ext cx="1144438" cy="93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3194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0DA0B-8C29-5F49-8E90-6CE3BE52E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(and simulated)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58B14-5A9B-6947-A218-13FC952BA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4B7BD4-0DF4-074D-A613-479AE842A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00" y="1483050"/>
            <a:ext cx="6413500" cy="537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6586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0DA0B-8C29-5F49-8E90-6CE3BE52E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(and simulated)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58B14-5A9B-6947-A218-13FC952BA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4B7BD4-0DF4-074D-A613-479AE842A5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653"/>
          <a:stretch/>
        </p:blipFill>
        <p:spPr>
          <a:xfrm>
            <a:off x="132735" y="2227006"/>
            <a:ext cx="12326329" cy="230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285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0DA0B-8C29-5F49-8E90-6CE3BE52E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(and simulated)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58B14-5A9B-6947-A218-13FC952BA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BC97A-08C6-2148-BA82-ABFC54E50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975" y="1463844"/>
            <a:ext cx="5480050" cy="53941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816C30-288B-1041-83F1-4F18D908D14F}"/>
              </a:ext>
            </a:extLst>
          </p:cNvPr>
          <p:cNvSpPr txBox="1"/>
          <p:nvPr/>
        </p:nvSpPr>
        <p:spPr>
          <a:xfrm>
            <a:off x="9740899" y="2159000"/>
            <a:ext cx="2222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Split corner dipole modes!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FDA692C-81A4-884A-B8E0-581CE7B6F7CD}"/>
              </a:ext>
            </a:extLst>
          </p:cNvPr>
          <p:cNvCxnSpPr>
            <a:endCxn id="7" idx="1"/>
          </p:cNvCxnSpPr>
          <p:nvPr/>
        </p:nvCxnSpPr>
        <p:spPr>
          <a:xfrm>
            <a:off x="8712200" y="2006600"/>
            <a:ext cx="1028699" cy="475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A6771D6-0541-EC47-885D-DDAB491F0252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8712200" y="2482166"/>
            <a:ext cx="1028699" cy="388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231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B7DB9-8124-964B-BABA-D7D0A48D9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PHOTOPHONE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D7F4C8-24FD-744C-8B5C-1A408A10C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5EDB16-2DC0-0F4D-8BF1-D853835E5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201" y="2876550"/>
            <a:ext cx="5228762" cy="3479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8259A8-E0C8-5541-ADAE-DBA046DFE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50" y="1448722"/>
            <a:ext cx="5429796" cy="398713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73E1A6-F791-3E4B-8914-74A5A643FCEB}"/>
              </a:ext>
            </a:extLst>
          </p:cNvPr>
          <p:cNvCxnSpPr/>
          <p:nvPr/>
        </p:nvCxnSpPr>
        <p:spPr>
          <a:xfrm>
            <a:off x="3683000" y="1512222"/>
            <a:ext cx="1244600" cy="13198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3F2DC7-72D1-6D4E-903A-37BDED18EB32}"/>
              </a:ext>
            </a:extLst>
          </p:cNvPr>
          <p:cNvCxnSpPr>
            <a:cxnSpLocks/>
          </p:cNvCxnSpPr>
          <p:nvPr/>
        </p:nvCxnSpPr>
        <p:spPr>
          <a:xfrm flipH="1">
            <a:off x="2146300" y="2832100"/>
            <a:ext cx="2781300" cy="7239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95E83C9-2EBB-C740-A592-287E840D37B1}"/>
              </a:ext>
            </a:extLst>
          </p:cNvPr>
          <p:cNvCxnSpPr>
            <a:cxnSpLocks/>
          </p:cNvCxnSpPr>
          <p:nvPr/>
        </p:nvCxnSpPr>
        <p:spPr>
          <a:xfrm>
            <a:off x="2146300" y="3556000"/>
            <a:ext cx="6743700" cy="889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Block Arc 17">
            <a:extLst>
              <a:ext uri="{FF2B5EF4-FFF2-40B4-BE49-F238E27FC236}">
                <a16:creationId xmlns:a16="http://schemas.microsoft.com/office/drawing/2014/main" id="{D1FFF600-5C46-504F-BCB8-3EA39EA345CA}"/>
              </a:ext>
            </a:extLst>
          </p:cNvPr>
          <p:cNvSpPr/>
          <p:nvPr/>
        </p:nvSpPr>
        <p:spPr>
          <a:xfrm>
            <a:off x="1885950" y="3200400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Block Arc 18">
            <a:extLst>
              <a:ext uri="{FF2B5EF4-FFF2-40B4-BE49-F238E27FC236}">
                <a16:creationId xmlns:a16="http://schemas.microsoft.com/office/drawing/2014/main" id="{49296CB6-DBF0-B948-9BD0-DC84261EEF19}"/>
              </a:ext>
            </a:extLst>
          </p:cNvPr>
          <p:cNvSpPr/>
          <p:nvPr/>
        </p:nvSpPr>
        <p:spPr>
          <a:xfrm flipV="1">
            <a:off x="1885950" y="3480261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Block Arc 19">
            <a:extLst>
              <a:ext uri="{FF2B5EF4-FFF2-40B4-BE49-F238E27FC236}">
                <a16:creationId xmlns:a16="http://schemas.microsoft.com/office/drawing/2014/main" id="{2626B09A-0B7B-204A-8F02-CC0946A92E05}"/>
              </a:ext>
            </a:extLst>
          </p:cNvPr>
          <p:cNvSpPr/>
          <p:nvPr/>
        </p:nvSpPr>
        <p:spPr>
          <a:xfrm>
            <a:off x="4438650" y="3251200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Block Arc 20">
            <a:extLst>
              <a:ext uri="{FF2B5EF4-FFF2-40B4-BE49-F238E27FC236}">
                <a16:creationId xmlns:a16="http://schemas.microsoft.com/office/drawing/2014/main" id="{6C1B7A55-0EB7-1C4A-9BF5-363F8F4B3E01}"/>
              </a:ext>
            </a:extLst>
          </p:cNvPr>
          <p:cNvSpPr/>
          <p:nvPr/>
        </p:nvSpPr>
        <p:spPr>
          <a:xfrm flipV="1">
            <a:off x="4438650" y="3531061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Block Arc 21">
            <a:extLst>
              <a:ext uri="{FF2B5EF4-FFF2-40B4-BE49-F238E27FC236}">
                <a16:creationId xmlns:a16="http://schemas.microsoft.com/office/drawing/2014/main" id="{72A3A611-6FAD-F046-87DE-102C4645D920}"/>
              </a:ext>
            </a:extLst>
          </p:cNvPr>
          <p:cNvSpPr/>
          <p:nvPr/>
        </p:nvSpPr>
        <p:spPr>
          <a:xfrm>
            <a:off x="5251450" y="3251200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Block Arc 22">
            <a:extLst>
              <a:ext uri="{FF2B5EF4-FFF2-40B4-BE49-F238E27FC236}">
                <a16:creationId xmlns:a16="http://schemas.microsoft.com/office/drawing/2014/main" id="{240ECF3B-86EF-8F42-BEBB-F9FCBE6E73DE}"/>
              </a:ext>
            </a:extLst>
          </p:cNvPr>
          <p:cNvSpPr/>
          <p:nvPr/>
        </p:nvSpPr>
        <p:spPr>
          <a:xfrm flipV="1">
            <a:off x="5251450" y="3531061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Block Arc 25">
            <a:extLst>
              <a:ext uri="{FF2B5EF4-FFF2-40B4-BE49-F238E27FC236}">
                <a16:creationId xmlns:a16="http://schemas.microsoft.com/office/drawing/2014/main" id="{F72F3FC8-5FF6-5447-88AB-607FE704C292}"/>
              </a:ext>
            </a:extLst>
          </p:cNvPr>
          <p:cNvSpPr/>
          <p:nvPr/>
        </p:nvSpPr>
        <p:spPr>
          <a:xfrm rot="16200000">
            <a:off x="10185631" y="2978380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Block Arc 26">
            <a:extLst>
              <a:ext uri="{FF2B5EF4-FFF2-40B4-BE49-F238E27FC236}">
                <a16:creationId xmlns:a16="http://schemas.microsoft.com/office/drawing/2014/main" id="{1748C6B7-26B9-E14E-BA75-95F4F5CACC5F}"/>
              </a:ext>
            </a:extLst>
          </p:cNvPr>
          <p:cNvSpPr/>
          <p:nvPr/>
        </p:nvSpPr>
        <p:spPr>
          <a:xfrm rot="16200000" flipV="1">
            <a:off x="10610850" y="2984500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Block Arc 27">
            <a:extLst>
              <a:ext uri="{FF2B5EF4-FFF2-40B4-BE49-F238E27FC236}">
                <a16:creationId xmlns:a16="http://schemas.microsoft.com/office/drawing/2014/main" id="{C8A8ACE1-0D18-314F-AD97-68D29A5ECAFE}"/>
              </a:ext>
            </a:extLst>
          </p:cNvPr>
          <p:cNvSpPr/>
          <p:nvPr/>
        </p:nvSpPr>
        <p:spPr>
          <a:xfrm>
            <a:off x="6072852" y="3251200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Block Arc 28">
            <a:extLst>
              <a:ext uri="{FF2B5EF4-FFF2-40B4-BE49-F238E27FC236}">
                <a16:creationId xmlns:a16="http://schemas.microsoft.com/office/drawing/2014/main" id="{CC26A489-2CF9-DA47-9FC6-F1C511659EC0}"/>
              </a:ext>
            </a:extLst>
          </p:cNvPr>
          <p:cNvSpPr/>
          <p:nvPr/>
        </p:nvSpPr>
        <p:spPr>
          <a:xfrm flipV="1">
            <a:off x="6072852" y="3531061"/>
            <a:ext cx="444458" cy="444039"/>
          </a:xfrm>
          <a:prstGeom prst="blockArc">
            <a:avLst>
              <a:gd name="adj1" fmla="val 10800000"/>
              <a:gd name="adj2" fmla="val 100290"/>
              <a:gd name="adj3" fmla="val 5482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4860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0DA0B-8C29-5F49-8E90-6CE3BE52E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(and simulated)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58B14-5A9B-6947-A218-13FC952BA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79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BC97A-08C6-2148-BA82-ABFC54E505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440"/>
          <a:stretch/>
        </p:blipFill>
        <p:spPr>
          <a:xfrm>
            <a:off x="303058" y="1339233"/>
            <a:ext cx="11813385" cy="39024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6ED4423-B15B-3C4B-A3D3-EABAAF36DDD9}"/>
              </a:ext>
            </a:extLst>
          </p:cNvPr>
          <p:cNvSpPr/>
          <p:nvPr/>
        </p:nvSpPr>
        <p:spPr>
          <a:xfrm>
            <a:off x="2035277" y="3510116"/>
            <a:ext cx="3967317" cy="1731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311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ED5BD-DFAB-3B45-8CBC-3CDAACEF0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qualitative model of the </a:t>
            </a:r>
            <a:r>
              <a:rPr lang="en-US" dirty="0" err="1"/>
              <a:t>nanoprism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D482E-FFE6-E645-889D-D07732D72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80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F7D3DAF-A458-0145-B1E4-8CEA503F424F}"/>
              </a:ext>
            </a:extLst>
          </p:cNvPr>
          <p:cNvSpPr/>
          <p:nvPr/>
        </p:nvSpPr>
        <p:spPr>
          <a:xfrm>
            <a:off x="1373977" y="2727251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B580E9E-B656-294F-B1F8-B37FC53DC18D}"/>
              </a:ext>
            </a:extLst>
          </p:cNvPr>
          <p:cNvSpPr/>
          <p:nvPr/>
        </p:nvSpPr>
        <p:spPr>
          <a:xfrm>
            <a:off x="921546" y="3518521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27DA98-1485-B54D-9AD2-18B1AA8A2176}"/>
              </a:ext>
            </a:extLst>
          </p:cNvPr>
          <p:cNvSpPr/>
          <p:nvPr/>
        </p:nvSpPr>
        <p:spPr>
          <a:xfrm>
            <a:off x="1835946" y="3519223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B6F2BF3-4B0C-3C4C-ABA6-931D9688F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82" y="5186909"/>
            <a:ext cx="3195789" cy="565150"/>
          </a:xfrm>
          <a:prstGeom prst="rect">
            <a:avLst/>
          </a:prstGeom>
        </p:spPr>
      </p:pic>
      <p:sp>
        <p:nvSpPr>
          <p:cNvPr id="15" name="Up Arrow 14">
            <a:extLst>
              <a:ext uri="{FF2B5EF4-FFF2-40B4-BE49-F238E27FC236}">
                <a16:creationId xmlns:a16="http://schemas.microsoft.com/office/drawing/2014/main" id="{7C22EAB0-61DC-F644-8613-43D3CAA7F6C1}"/>
              </a:ext>
            </a:extLst>
          </p:cNvPr>
          <p:cNvSpPr/>
          <p:nvPr/>
        </p:nvSpPr>
        <p:spPr>
          <a:xfrm>
            <a:off x="1725438" y="2807632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076BAF91-5183-6A41-A2A0-DA8BEF3795D7}"/>
              </a:ext>
            </a:extLst>
          </p:cNvPr>
          <p:cNvSpPr/>
          <p:nvPr/>
        </p:nvSpPr>
        <p:spPr>
          <a:xfrm rot="5400000">
            <a:off x="1752503" y="2807632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8DAA8271-7C19-284F-AA59-9C1FDB4C2E59}"/>
              </a:ext>
            </a:extLst>
          </p:cNvPr>
          <p:cNvSpPr/>
          <p:nvPr/>
        </p:nvSpPr>
        <p:spPr>
          <a:xfrm>
            <a:off x="2169026" y="3599605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p Arrow 17">
            <a:extLst>
              <a:ext uri="{FF2B5EF4-FFF2-40B4-BE49-F238E27FC236}">
                <a16:creationId xmlns:a16="http://schemas.microsoft.com/office/drawing/2014/main" id="{68C6A459-AE23-1743-992F-D75E24E019EB}"/>
              </a:ext>
            </a:extLst>
          </p:cNvPr>
          <p:cNvSpPr/>
          <p:nvPr/>
        </p:nvSpPr>
        <p:spPr>
          <a:xfrm rot="5400000">
            <a:off x="2196091" y="3599605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Up Arrow 18">
            <a:extLst>
              <a:ext uri="{FF2B5EF4-FFF2-40B4-BE49-F238E27FC236}">
                <a16:creationId xmlns:a16="http://schemas.microsoft.com/office/drawing/2014/main" id="{77D311AD-D608-524F-85F6-20D71AA829CF}"/>
              </a:ext>
            </a:extLst>
          </p:cNvPr>
          <p:cNvSpPr/>
          <p:nvPr/>
        </p:nvSpPr>
        <p:spPr>
          <a:xfrm>
            <a:off x="1254626" y="3598903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>
            <a:extLst>
              <a:ext uri="{FF2B5EF4-FFF2-40B4-BE49-F238E27FC236}">
                <a16:creationId xmlns:a16="http://schemas.microsoft.com/office/drawing/2014/main" id="{330F54E3-13F0-1C45-B006-C865D1984E15}"/>
              </a:ext>
            </a:extLst>
          </p:cNvPr>
          <p:cNvSpPr/>
          <p:nvPr/>
        </p:nvSpPr>
        <p:spPr>
          <a:xfrm rot="5400000">
            <a:off x="1281691" y="3598903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4163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CEEE0-9EFA-0A41-9956-C6227FAB4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qualitative model of the </a:t>
            </a:r>
            <a:r>
              <a:rPr lang="en-US" dirty="0" err="1"/>
              <a:t>nanoprism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F5C852-4AF3-D143-BE33-6C7F0C2F5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81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D464832-5CB0-484B-82B8-3F508E82A712}"/>
              </a:ext>
            </a:extLst>
          </p:cNvPr>
          <p:cNvCxnSpPr/>
          <p:nvPr/>
        </p:nvCxnSpPr>
        <p:spPr>
          <a:xfrm flipV="1">
            <a:off x="2948940" y="1920240"/>
            <a:ext cx="1440180" cy="20554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5B124E-592C-0848-80A8-FFA88A3AFFB0}"/>
              </a:ext>
            </a:extLst>
          </p:cNvPr>
          <p:cNvCxnSpPr/>
          <p:nvPr/>
        </p:nvCxnSpPr>
        <p:spPr>
          <a:xfrm flipV="1">
            <a:off x="2948940" y="3184460"/>
            <a:ext cx="1440180" cy="7912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58328B-6CC1-0342-9F81-79A580E3FE56}"/>
              </a:ext>
            </a:extLst>
          </p:cNvPr>
          <p:cNvCxnSpPr/>
          <p:nvPr/>
        </p:nvCxnSpPr>
        <p:spPr>
          <a:xfrm>
            <a:off x="2948940" y="3975730"/>
            <a:ext cx="1440180" cy="9391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F9F377-22EA-1C47-81B5-CED72C4F393C}"/>
              </a:ext>
            </a:extLst>
          </p:cNvPr>
          <p:cNvCxnSpPr/>
          <p:nvPr/>
        </p:nvCxnSpPr>
        <p:spPr>
          <a:xfrm>
            <a:off x="2948940" y="3975730"/>
            <a:ext cx="1417320" cy="2196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B4C1BD2-2EBD-AA4F-BC7F-85571D6F1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82" y="5186909"/>
            <a:ext cx="3195789" cy="565150"/>
          </a:xfrm>
          <a:prstGeom prst="rect">
            <a:avLst/>
          </a:prstGeom>
        </p:spPr>
      </p:pic>
      <p:sp>
        <p:nvSpPr>
          <p:cNvPr id="3" name="Up Arrow 2">
            <a:extLst>
              <a:ext uri="{FF2B5EF4-FFF2-40B4-BE49-F238E27FC236}">
                <a16:creationId xmlns:a16="http://schemas.microsoft.com/office/drawing/2014/main" id="{898B6A22-465F-9945-938D-69F7A7645398}"/>
              </a:ext>
            </a:extLst>
          </p:cNvPr>
          <p:cNvSpPr/>
          <p:nvPr/>
        </p:nvSpPr>
        <p:spPr>
          <a:xfrm>
            <a:off x="10176387" y="1356852"/>
            <a:ext cx="280219" cy="5250425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7578CD-AD78-8A46-8A4C-52DF8A76329B}"/>
              </a:ext>
            </a:extLst>
          </p:cNvPr>
          <p:cNvSpPr txBox="1"/>
          <p:nvPr/>
        </p:nvSpPr>
        <p:spPr>
          <a:xfrm rot="5400000">
            <a:off x="10491828" y="3869158"/>
            <a:ext cx="82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Energy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890CADA-2761-3A47-894F-AC74F2456BB5}"/>
              </a:ext>
            </a:extLst>
          </p:cNvPr>
          <p:cNvSpPr/>
          <p:nvPr/>
        </p:nvSpPr>
        <p:spPr>
          <a:xfrm>
            <a:off x="1373977" y="2727251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2C4F0F0-A48D-1448-9D3E-830A592282FF}"/>
              </a:ext>
            </a:extLst>
          </p:cNvPr>
          <p:cNvSpPr/>
          <p:nvPr/>
        </p:nvSpPr>
        <p:spPr>
          <a:xfrm>
            <a:off x="921546" y="3518521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5C2393B-3F0F-994F-BC44-536E769D1DE9}"/>
              </a:ext>
            </a:extLst>
          </p:cNvPr>
          <p:cNvSpPr/>
          <p:nvPr/>
        </p:nvSpPr>
        <p:spPr>
          <a:xfrm>
            <a:off x="1835946" y="3519223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>
            <a:extLst>
              <a:ext uri="{FF2B5EF4-FFF2-40B4-BE49-F238E27FC236}">
                <a16:creationId xmlns:a16="http://schemas.microsoft.com/office/drawing/2014/main" id="{77BA6343-48AC-4F46-AA5C-BC0540F401B3}"/>
              </a:ext>
            </a:extLst>
          </p:cNvPr>
          <p:cNvSpPr/>
          <p:nvPr/>
        </p:nvSpPr>
        <p:spPr>
          <a:xfrm>
            <a:off x="1725438" y="2807632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Up Arrow 23">
            <a:extLst>
              <a:ext uri="{FF2B5EF4-FFF2-40B4-BE49-F238E27FC236}">
                <a16:creationId xmlns:a16="http://schemas.microsoft.com/office/drawing/2014/main" id="{738DC82A-91A4-934C-8C29-5DFA229A7D8C}"/>
              </a:ext>
            </a:extLst>
          </p:cNvPr>
          <p:cNvSpPr/>
          <p:nvPr/>
        </p:nvSpPr>
        <p:spPr>
          <a:xfrm rot="5400000">
            <a:off x="1752503" y="2807632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>
            <a:extLst>
              <a:ext uri="{FF2B5EF4-FFF2-40B4-BE49-F238E27FC236}">
                <a16:creationId xmlns:a16="http://schemas.microsoft.com/office/drawing/2014/main" id="{0491619D-C841-E049-9DB6-EEE593215506}"/>
              </a:ext>
            </a:extLst>
          </p:cNvPr>
          <p:cNvSpPr/>
          <p:nvPr/>
        </p:nvSpPr>
        <p:spPr>
          <a:xfrm>
            <a:off x="2169026" y="3599605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>
            <a:extLst>
              <a:ext uri="{FF2B5EF4-FFF2-40B4-BE49-F238E27FC236}">
                <a16:creationId xmlns:a16="http://schemas.microsoft.com/office/drawing/2014/main" id="{F8586D01-84EF-5C4D-87E3-3FBD59F16D44}"/>
              </a:ext>
            </a:extLst>
          </p:cNvPr>
          <p:cNvSpPr/>
          <p:nvPr/>
        </p:nvSpPr>
        <p:spPr>
          <a:xfrm rot="5400000">
            <a:off x="2196091" y="3599605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Up Arrow 26">
            <a:extLst>
              <a:ext uri="{FF2B5EF4-FFF2-40B4-BE49-F238E27FC236}">
                <a16:creationId xmlns:a16="http://schemas.microsoft.com/office/drawing/2014/main" id="{4BB47BA0-ACBF-4345-97DF-5636976FE0C8}"/>
              </a:ext>
            </a:extLst>
          </p:cNvPr>
          <p:cNvSpPr/>
          <p:nvPr/>
        </p:nvSpPr>
        <p:spPr>
          <a:xfrm>
            <a:off x="1254626" y="3598903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80DB0D41-888B-A24D-A7A1-1CBC319247E6}"/>
              </a:ext>
            </a:extLst>
          </p:cNvPr>
          <p:cNvSpPr/>
          <p:nvPr/>
        </p:nvSpPr>
        <p:spPr>
          <a:xfrm rot="5400000">
            <a:off x="1281691" y="3598903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5243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D5A45-1212-E24D-B13C-37FAD6D06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qualitative model of the </a:t>
            </a:r>
            <a:r>
              <a:rPr lang="en-US" dirty="0" err="1"/>
              <a:t>nanoprism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914BF3-3F8C-D147-81DE-CC32613B7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82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26D50C-6E56-F745-834C-35F69365948E}"/>
              </a:ext>
            </a:extLst>
          </p:cNvPr>
          <p:cNvCxnSpPr/>
          <p:nvPr/>
        </p:nvCxnSpPr>
        <p:spPr>
          <a:xfrm flipV="1">
            <a:off x="2948940" y="1920240"/>
            <a:ext cx="1440180" cy="20554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530C0A-5BE1-E14A-A68D-F4C9EAF6221C}"/>
              </a:ext>
            </a:extLst>
          </p:cNvPr>
          <p:cNvCxnSpPr/>
          <p:nvPr/>
        </p:nvCxnSpPr>
        <p:spPr>
          <a:xfrm flipV="1">
            <a:off x="2948940" y="3184460"/>
            <a:ext cx="1440180" cy="7912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04A4E9B-DCC9-7345-8737-201FF9EBBADB}"/>
              </a:ext>
            </a:extLst>
          </p:cNvPr>
          <p:cNvCxnSpPr/>
          <p:nvPr/>
        </p:nvCxnSpPr>
        <p:spPr>
          <a:xfrm>
            <a:off x="2948940" y="3975730"/>
            <a:ext cx="1440180" cy="9391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214AF33-17CD-8D43-B1EF-AE9BF0AAE60D}"/>
              </a:ext>
            </a:extLst>
          </p:cNvPr>
          <p:cNvCxnSpPr/>
          <p:nvPr/>
        </p:nvCxnSpPr>
        <p:spPr>
          <a:xfrm>
            <a:off x="2948940" y="3975730"/>
            <a:ext cx="1417320" cy="2196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EB2A9ECF-2B9C-FA42-B0C7-8C770D4FB339}"/>
              </a:ext>
            </a:extLst>
          </p:cNvPr>
          <p:cNvSpPr/>
          <p:nvPr/>
        </p:nvSpPr>
        <p:spPr>
          <a:xfrm>
            <a:off x="6287820" y="5650518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C2ED997-65DF-4E4B-B599-CD4A069E8A63}"/>
              </a:ext>
            </a:extLst>
          </p:cNvPr>
          <p:cNvSpPr/>
          <p:nvPr/>
        </p:nvSpPr>
        <p:spPr>
          <a:xfrm rot="14379994">
            <a:off x="6011181" y="613434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CD09DAD-0289-7E49-936C-3F182F267F17}"/>
              </a:ext>
            </a:extLst>
          </p:cNvPr>
          <p:cNvSpPr/>
          <p:nvPr/>
        </p:nvSpPr>
        <p:spPr>
          <a:xfrm rot="7227692">
            <a:off x="6570292" y="613477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7DF60EC7-AD00-BA4A-B0FD-806545405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82" y="5186909"/>
            <a:ext cx="3195789" cy="5651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33228C-30CE-8C46-8F8C-B47DF574B0D8}"/>
              </a:ext>
            </a:extLst>
          </p:cNvPr>
          <p:cNvSpPr txBox="1"/>
          <p:nvPr/>
        </p:nvSpPr>
        <p:spPr>
          <a:xfrm>
            <a:off x="7267458" y="5849034"/>
            <a:ext cx="210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one will be relevant later…</a:t>
            </a:r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1A118942-9E53-CD41-8F09-D0AF67B407F6}"/>
              </a:ext>
            </a:extLst>
          </p:cNvPr>
          <p:cNvSpPr/>
          <p:nvPr/>
        </p:nvSpPr>
        <p:spPr>
          <a:xfrm>
            <a:off x="10176387" y="1356852"/>
            <a:ext cx="280219" cy="5250425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48EC46-6ED2-EB43-B486-28AD2C640438}"/>
              </a:ext>
            </a:extLst>
          </p:cNvPr>
          <p:cNvSpPr txBox="1"/>
          <p:nvPr/>
        </p:nvSpPr>
        <p:spPr>
          <a:xfrm rot="5400000">
            <a:off x="10491828" y="3869158"/>
            <a:ext cx="82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Energy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27BE778-1A9D-2940-AE66-46BF60A3A32A}"/>
              </a:ext>
            </a:extLst>
          </p:cNvPr>
          <p:cNvSpPr/>
          <p:nvPr/>
        </p:nvSpPr>
        <p:spPr>
          <a:xfrm>
            <a:off x="1373977" y="2727251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9689042-E6EA-8B40-84F2-EE51F3FAF4F0}"/>
              </a:ext>
            </a:extLst>
          </p:cNvPr>
          <p:cNvSpPr/>
          <p:nvPr/>
        </p:nvSpPr>
        <p:spPr>
          <a:xfrm>
            <a:off x="921546" y="3518521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28FC3A6-8885-E840-80A2-9D8C1079487B}"/>
              </a:ext>
            </a:extLst>
          </p:cNvPr>
          <p:cNvSpPr/>
          <p:nvPr/>
        </p:nvSpPr>
        <p:spPr>
          <a:xfrm>
            <a:off x="1835946" y="3519223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Up Arrow 32">
            <a:extLst>
              <a:ext uri="{FF2B5EF4-FFF2-40B4-BE49-F238E27FC236}">
                <a16:creationId xmlns:a16="http://schemas.microsoft.com/office/drawing/2014/main" id="{C04E3068-83D3-064F-92A3-9EBDF098D9F3}"/>
              </a:ext>
            </a:extLst>
          </p:cNvPr>
          <p:cNvSpPr/>
          <p:nvPr/>
        </p:nvSpPr>
        <p:spPr>
          <a:xfrm>
            <a:off x="1725438" y="2807632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Up Arrow 33">
            <a:extLst>
              <a:ext uri="{FF2B5EF4-FFF2-40B4-BE49-F238E27FC236}">
                <a16:creationId xmlns:a16="http://schemas.microsoft.com/office/drawing/2014/main" id="{D59A941F-567E-F54A-A498-2E9A47CBB2CF}"/>
              </a:ext>
            </a:extLst>
          </p:cNvPr>
          <p:cNvSpPr/>
          <p:nvPr/>
        </p:nvSpPr>
        <p:spPr>
          <a:xfrm rot="5400000">
            <a:off x="1752503" y="2807632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Up Arrow 34">
            <a:extLst>
              <a:ext uri="{FF2B5EF4-FFF2-40B4-BE49-F238E27FC236}">
                <a16:creationId xmlns:a16="http://schemas.microsoft.com/office/drawing/2014/main" id="{06AF4AF5-2C6B-9745-83CA-2F22E7AFD5E1}"/>
              </a:ext>
            </a:extLst>
          </p:cNvPr>
          <p:cNvSpPr/>
          <p:nvPr/>
        </p:nvSpPr>
        <p:spPr>
          <a:xfrm>
            <a:off x="2169026" y="3599605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Up Arrow 35">
            <a:extLst>
              <a:ext uri="{FF2B5EF4-FFF2-40B4-BE49-F238E27FC236}">
                <a16:creationId xmlns:a16="http://schemas.microsoft.com/office/drawing/2014/main" id="{D8F6E12F-C738-CF46-9F25-F16C7F7E7A87}"/>
              </a:ext>
            </a:extLst>
          </p:cNvPr>
          <p:cNvSpPr/>
          <p:nvPr/>
        </p:nvSpPr>
        <p:spPr>
          <a:xfrm rot="5400000">
            <a:off x="2196091" y="3599605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Up Arrow 36">
            <a:extLst>
              <a:ext uri="{FF2B5EF4-FFF2-40B4-BE49-F238E27FC236}">
                <a16:creationId xmlns:a16="http://schemas.microsoft.com/office/drawing/2014/main" id="{6A4C7992-1AE2-3F48-A1CB-9BF35C98A5E3}"/>
              </a:ext>
            </a:extLst>
          </p:cNvPr>
          <p:cNvSpPr/>
          <p:nvPr/>
        </p:nvSpPr>
        <p:spPr>
          <a:xfrm>
            <a:off x="1254626" y="3598903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Up Arrow 37">
            <a:extLst>
              <a:ext uri="{FF2B5EF4-FFF2-40B4-BE49-F238E27FC236}">
                <a16:creationId xmlns:a16="http://schemas.microsoft.com/office/drawing/2014/main" id="{1079E079-CEA7-F440-8C36-0D26EB4C52AE}"/>
              </a:ext>
            </a:extLst>
          </p:cNvPr>
          <p:cNvSpPr/>
          <p:nvPr/>
        </p:nvSpPr>
        <p:spPr>
          <a:xfrm rot="5400000">
            <a:off x="1281691" y="3598903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Up Arrow 38">
            <a:extLst>
              <a:ext uri="{FF2B5EF4-FFF2-40B4-BE49-F238E27FC236}">
                <a16:creationId xmlns:a16="http://schemas.microsoft.com/office/drawing/2014/main" id="{7A4F7A32-EC71-674D-9230-1AE2373B571F}"/>
              </a:ext>
            </a:extLst>
          </p:cNvPr>
          <p:cNvSpPr/>
          <p:nvPr/>
        </p:nvSpPr>
        <p:spPr>
          <a:xfrm rot="5400000">
            <a:off x="6431334" y="5695688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Up Arrow 39">
            <a:extLst>
              <a:ext uri="{FF2B5EF4-FFF2-40B4-BE49-F238E27FC236}">
                <a16:creationId xmlns:a16="http://schemas.microsoft.com/office/drawing/2014/main" id="{862482EA-9D0D-FC48-BA5D-D848B37322B3}"/>
              </a:ext>
            </a:extLst>
          </p:cNvPr>
          <p:cNvSpPr/>
          <p:nvPr/>
        </p:nvSpPr>
        <p:spPr>
          <a:xfrm rot="12599701">
            <a:off x="6715828" y="6179511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Up Arrow 40">
            <a:extLst>
              <a:ext uri="{FF2B5EF4-FFF2-40B4-BE49-F238E27FC236}">
                <a16:creationId xmlns:a16="http://schemas.microsoft.com/office/drawing/2014/main" id="{5AEAED7E-E34D-284F-8231-D056451A59D4}"/>
              </a:ext>
            </a:extLst>
          </p:cNvPr>
          <p:cNvSpPr/>
          <p:nvPr/>
        </p:nvSpPr>
        <p:spPr>
          <a:xfrm rot="19818477">
            <a:off x="6144225" y="6179511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5516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D5A45-1212-E24D-B13C-37FAD6D06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qualitative model of the </a:t>
            </a:r>
            <a:r>
              <a:rPr lang="en-US" dirty="0" err="1"/>
              <a:t>nanoprism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914BF3-3F8C-D147-81DE-CC32613B7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83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26D50C-6E56-F745-834C-35F69365948E}"/>
              </a:ext>
            </a:extLst>
          </p:cNvPr>
          <p:cNvCxnSpPr/>
          <p:nvPr/>
        </p:nvCxnSpPr>
        <p:spPr>
          <a:xfrm flipV="1">
            <a:off x="2948940" y="1920240"/>
            <a:ext cx="1440180" cy="20554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530C0A-5BE1-E14A-A68D-F4C9EAF6221C}"/>
              </a:ext>
            </a:extLst>
          </p:cNvPr>
          <p:cNvCxnSpPr/>
          <p:nvPr/>
        </p:nvCxnSpPr>
        <p:spPr>
          <a:xfrm flipV="1">
            <a:off x="2948940" y="3184460"/>
            <a:ext cx="1440180" cy="7912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04A4E9B-DCC9-7345-8737-201FF9EBBADB}"/>
              </a:ext>
            </a:extLst>
          </p:cNvPr>
          <p:cNvCxnSpPr/>
          <p:nvPr/>
        </p:nvCxnSpPr>
        <p:spPr>
          <a:xfrm>
            <a:off x="2948940" y="3975730"/>
            <a:ext cx="1440180" cy="9391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214AF33-17CD-8D43-B1EF-AE9BF0AAE60D}"/>
              </a:ext>
            </a:extLst>
          </p:cNvPr>
          <p:cNvCxnSpPr/>
          <p:nvPr/>
        </p:nvCxnSpPr>
        <p:spPr>
          <a:xfrm>
            <a:off x="2948940" y="3975730"/>
            <a:ext cx="1417320" cy="2196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4A162786-D764-7345-8648-8064DAB171E8}"/>
              </a:ext>
            </a:extLst>
          </p:cNvPr>
          <p:cNvSpPr/>
          <p:nvPr/>
        </p:nvSpPr>
        <p:spPr>
          <a:xfrm>
            <a:off x="5217250" y="4346099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B0053BC-216E-3E47-A8AD-98CED9E10CCD}"/>
              </a:ext>
            </a:extLst>
          </p:cNvPr>
          <p:cNvSpPr/>
          <p:nvPr/>
        </p:nvSpPr>
        <p:spPr>
          <a:xfrm rot="1815831">
            <a:off x="4940611" y="482992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8E15A4C-5021-CB4B-90F0-EF15281A0222}"/>
              </a:ext>
            </a:extLst>
          </p:cNvPr>
          <p:cNvSpPr/>
          <p:nvPr/>
        </p:nvSpPr>
        <p:spPr>
          <a:xfrm rot="19817032">
            <a:off x="5499722" y="483035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AC9A47C-83B5-394D-91FB-4CC2A6CFF650}"/>
              </a:ext>
            </a:extLst>
          </p:cNvPr>
          <p:cNvSpPr/>
          <p:nvPr/>
        </p:nvSpPr>
        <p:spPr>
          <a:xfrm>
            <a:off x="7265512" y="430824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4E86C6B-B0AA-4E4B-AFD7-D6C381A55321}"/>
              </a:ext>
            </a:extLst>
          </p:cNvPr>
          <p:cNvSpPr/>
          <p:nvPr/>
        </p:nvSpPr>
        <p:spPr>
          <a:xfrm rot="9019247">
            <a:off x="6988873" y="4792063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B00EEB2-9AC7-514E-B5E1-6A05EDCF1BA2}"/>
              </a:ext>
            </a:extLst>
          </p:cNvPr>
          <p:cNvSpPr/>
          <p:nvPr/>
        </p:nvSpPr>
        <p:spPr>
          <a:xfrm rot="12615382">
            <a:off x="7547984" y="479249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7DF60EC7-AD00-BA4A-B0FD-806545405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82" y="5186909"/>
            <a:ext cx="3195789" cy="565150"/>
          </a:xfrm>
          <a:prstGeom prst="rect">
            <a:avLst/>
          </a:prstGeom>
        </p:spPr>
      </p:pic>
      <p:sp>
        <p:nvSpPr>
          <p:cNvPr id="39" name="Up Arrow 38">
            <a:extLst>
              <a:ext uri="{FF2B5EF4-FFF2-40B4-BE49-F238E27FC236}">
                <a16:creationId xmlns:a16="http://schemas.microsoft.com/office/drawing/2014/main" id="{979A6EA6-DA8D-CB47-9258-9E24BCD24D4C}"/>
              </a:ext>
            </a:extLst>
          </p:cNvPr>
          <p:cNvSpPr/>
          <p:nvPr/>
        </p:nvSpPr>
        <p:spPr>
          <a:xfrm>
            <a:off x="10176387" y="1356852"/>
            <a:ext cx="280219" cy="5250425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08A08C1-8EC2-7C4B-94C4-14F002350D25}"/>
              </a:ext>
            </a:extLst>
          </p:cNvPr>
          <p:cNvSpPr txBox="1"/>
          <p:nvPr/>
        </p:nvSpPr>
        <p:spPr>
          <a:xfrm rot="5400000">
            <a:off x="10491828" y="3869158"/>
            <a:ext cx="82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Energy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FF855B6-A3D4-3441-AA95-E10B833D21D8}"/>
              </a:ext>
            </a:extLst>
          </p:cNvPr>
          <p:cNvSpPr/>
          <p:nvPr/>
        </p:nvSpPr>
        <p:spPr>
          <a:xfrm>
            <a:off x="1373977" y="2727251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1609365-F956-9C4C-A7F1-A073F91FBDB2}"/>
              </a:ext>
            </a:extLst>
          </p:cNvPr>
          <p:cNvSpPr/>
          <p:nvPr/>
        </p:nvSpPr>
        <p:spPr>
          <a:xfrm>
            <a:off x="921546" y="3518521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B7599EE-16FB-AE49-AF4B-3A84987008B1}"/>
              </a:ext>
            </a:extLst>
          </p:cNvPr>
          <p:cNvSpPr/>
          <p:nvPr/>
        </p:nvSpPr>
        <p:spPr>
          <a:xfrm>
            <a:off x="1835946" y="3519223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Up Arrow 43">
            <a:extLst>
              <a:ext uri="{FF2B5EF4-FFF2-40B4-BE49-F238E27FC236}">
                <a16:creationId xmlns:a16="http://schemas.microsoft.com/office/drawing/2014/main" id="{7AEF17C6-02A5-0140-BAE7-C7BABB1B917F}"/>
              </a:ext>
            </a:extLst>
          </p:cNvPr>
          <p:cNvSpPr/>
          <p:nvPr/>
        </p:nvSpPr>
        <p:spPr>
          <a:xfrm>
            <a:off x="1725438" y="2807632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Up Arrow 44">
            <a:extLst>
              <a:ext uri="{FF2B5EF4-FFF2-40B4-BE49-F238E27FC236}">
                <a16:creationId xmlns:a16="http://schemas.microsoft.com/office/drawing/2014/main" id="{50D0D46E-9D49-0B43-87BE-D919EF40ADD0}"/>
              </a:ext>
            </a:extLst>
          </p:cNvPr>
          <p:cNvSpPr/>
          <p:nvPr/>
        </p:nvSpPr>
        <p:spPr>
          <a:xfrm rot="5400000">
            <a:off x="1752503" y="2807632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Up Arrow 45">
            <a:extLst>
              <a:ext uri="{FF2B5EF4-FFF2-40B4-BE49-F238E27FC236}">
                <a16:creationId xmlns:a16="http://schemas.microsoft.com/office/drawing/2014/main" id="{1032E3D9-368D-D644-87CC-024C99206439}"/>
              </a:ext>
            </a:extLst>
          </p:cNvPr>
          <p:cNvSpPr/>
          <p:nvPr/>
        </p:nvSpPr>
        <p:spPr>
          <a:xfrm>
            <a:off x="2169026" y="3599605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Up Arrow 46">
            <a:extLst>
              <a:ext uri="{FF2B5EF4-FFF2-40B4-BE49-F238E27FC236}">
                <a16:creationId xmlns:a16="http://schemas.microsoft.com/office/drawing/2014/main" id="{7103ACFE-6780-BE4F-B45D-1BDBFFFDDACD}"/>
              </a:ext>
            </a:extLst>
          </p:cNvPr>
          <p:cNvSpPr/>
          <p:nvPr/>
        </p:nvSpPr>
        <p:spPr>
          <a:xfrm rot="5400000">
            <a:off x="2196091" y="3599605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Up Arrow 47">
            <a:extLst>
              <a:ext uri="{FF2B5EF4-FFF2-40B4-BE49-F238E27FC236}">
                <a16:creationId xmlns:a16="http://schemas.microsoft.com/office/drawing/2014/main" id="{51C70813-18BE-174D-AB14-C1F2ECFBFE61}"/>
              </a:ext>
            </a:extLst>
          </p:cNvPr>
          <p:cNvSpPr/>
          <p:nvPr/>
        </p:nvSpPr>
        <p:spPr>
          <a:xfrm>
            <a:off x="1254626" y="3598903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Up Arrow 48">
            <a:extLst>
              <a:ext uri="{FF2B5EF4-FFF2-40B4-BE49-F238E27FC236}">
                <a16:creationId xmlns:a16="http://schemas.microsoft.com/office/drawing/2014/main" id="{D2E7966A-DF9F-D54B-8BA9-789A7F9C22AC}"/>
              </a:ext>
            </a:extLst>
          </p:cNvPr>
          <p:cNvSpPr/>
          <p:nvPr/>
        </p:nvSpPr>
        <p:spPr>
          <a:xfrm rot="5400000">
            <a:off x="1281691" y="3598903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3DFD685-79AB-714B-B1F6-7D81C3CB4817}"/>
              </a:ext>
            </a:extLst>
          </p:cNvPr>
          <p:cNvSpPr/>
          <p:nvPr/>
        </p:nvSpPr>
        <p:spPr>
          <a:xfrm>
            <a:off x="6287820" y="5650518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E686BF9-BA65-5741-BA8E-23BA2E48A54A}"/>
              </a:ext>
            </a:extLst>
          </p:cNvPr>
          <p:cNvSpPr/>
          <p:nvPr/>
        </p:nvSpPr>
        <p:spPr>
          <a:xfrm rot="14379994">
            <a:off x="6011181" y="613434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AE9883C-260D-CC48-88B3-38C49FA54177}"/>
              </a:ext>
            </a:extLst>
          </p:cNvPr>
          <p:cNvSpPr/>
          <p:nvPr/>
        </p:nvSpPr>
        <p:spPr>
          <a:xfrm rot="7227692">
            <a:off x="6570292" y="613477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Up Arrow 53">
            <a:extLst>
              <a:ext uri="{FF2B5EF4-FFF2-40B4-BE49-F238E27FC236}">
                <a16:creationId xmlns:a16="http://schemas.microsoft.com/office/drawing/2014/main" id="{19772DE0-F60E-5E45-86FA-1248C1D63AB8}"/>
              </a:ext>
            </a:extLst>
          </p:cNvPr>
          <p:cNvSpPr/>
          <p:nvPr/>
        </p:nvSpPr>
        <p:spPr>
          <a:xfrm rot="5400000">
            <a:off x="6431334" y="5695688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Up Arrow 54">
            <a:extLst>
              <a:ext uri="{FF2B5EF4-FFF2-40B4-BE49-F238E27FC236}">
                <a16:creationId xmlns:a16="http://schemas.microsoft.com/office/drawing/2014/main" id="{32DEB5AE-993E-1B4A-BD88-49E513D66601}"/>
              </a:ext>
            </a:extLst>
          </p:cNvPr>
          <p:cNvSpPr/>
          <p:nvPr/>
        </p:nvSpPr>
        <p:spPr>
          <a:xfrm rot="12599701">
            <a:off x="6715828" y="6179511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Up Arrow 55">
            <a:extLst>
              <a:ext uri="{FF2B5EF4-FFF2-40B4-BE49-F238E27FC236}">
                <a16:creationId xmlns:a16="http://schemas.microsoft.com/office/drawing/2014/main" id="{DFD7CC5A-0265-FE41-A33E-0F615C5FC68D}"/>
              </a:ext>
            </a:extLst>
          </p:cNvPr>
          <p:cNvSpPr/>
          <p:nvPr/>
        </p:nvSpPr>
        <p:spPr>
          <a:xfrm rot="19818477">
            <a:off x="6144225" y="6179511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Up Arrow 56">
            <a:extLst>
              <a:ext uri="{FF2B5EF4-FFF2-40B4-BE49-F238E27FC236}">
                <a16:creationId xmlns:a16="http://schemas.microsoft.com/office/drawing/2014/main" id="{DF45DFA0-B161-6E42-B3CD-10C4562DDBD6}"/>
              </a:ext>
            </a:extLst>
          </p:cNvPr>
          <p:cNvSpPr/>
          <p:nvPr/>
        </p:nvSpPr>
        <p:spPr>
          <a:xfrm>
            <a:off x="5371752" y="4380459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Up Arrow 57">
            <a:extLst>
              <a:ext uri="{FF2B5EF4-FFF2-40B4-BE49-F238E27FC236}">
                <a16:creationId xmlns:a16="http://schemas.microsoft.com/office/drawing/2014/main" id="{D203E249-287F-6248-8053-4DBF513BA747}"/>
              </a:ext>
            </a:extLst>
          </p:cNvPr>
          <p:cNvSpPr/>
          <p:nvPr/>
        </p:nvSpPr>
        <p:spPr>
          <a:xfrm rot="19820759">
            <a:off x="5656246" y="4864282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Up Arrow 58">
            <a:extLst>
              <a:ext uri="{FF2B5EF4-FFF2-40B4-BE49-F238E27FC236}">
                <a16:creationId xmlns:a16="http://schemas.microsoft.com/office/drawing/2014/main" id="{AD04B3B0-A4D7-0F46-8A6C-416F39EBE5A7}"/>
              </a:ext>
            </a:extLst>
          </p:cNvPr>
          <p:cNvSpPr/>
          <p:nvPr/>
        </p:nvSpPr>
        <p:spPr>
          <a:xfrm rot="1818982">
            <a:off x="5084643" y="4864282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Up Arrow 59">
            <a:extLst>
              <a:ext uri="{FF2B5EF4-FFF2-40B4-BE49-F238E27FC236}">
                <a16:creationId xmlns:a16="http://schemas.microsoft.com/office/drawing/2014/main" id="{136436DF-C3E8-B84A-975B-223F3CF7355F}"/>
              </a:ext>
            </a:extLst>
          </p:cNvPr>
          <p:cNvSpPr/>
          <p:nvPr/>
        </p:nvSpPr>
        <p:spPr>
          <a:xfrm rot="18035196">
            <a:off x="7694576" y="4849507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Up Arrow 60">
            <a:extLst>
              <a:ext uri="{FF2B5EF4-FFF2-40B4-BE49-F238E27FC236}">
                <a16:creationId xmlns:a16="http://schemas.microsoft.com/office/drawing/2014/main" id="{2CE325C8-6DFD-F44E-8626-661B02820BD2}"/>
              </a:ext>
            </a:extLst>
          </p:cNvPr>
          <p:cNvSpPr/>
          <p:nvPr/>
        </p:nvSpPr>
        <p:spPr>
          <a:xfrm rot="14406271">
            <a:off x="7122973" y="4849507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32534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D5A45-1212-E24D-B13C-37FAD6D06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qualitative model of the </a:t>
            </a:r>
            <a:r>
              <a:rPr lang="en-US" dirty="0" err="1"/>
              <a:t>nanoprism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914BF3-3F8C-D147-81DE-CC32613B7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84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026D50C-6E56-F745-834C-35F69365948E}"/>
              </a:ext>
            </a:extLst>
          </p:cNvPr>
          <p:cNvCxnSpPr/>
          <p:nvPr/>
        </p:nvCxnSpPr>
        <p:spPr>
          <a:xfrm flipV="1">
            <a:off x="2948940" y="1920240"/>
            <a:ext cx="1440180" cy="20554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7530C0A-5BE1-E14A-A68D-F4C9EAF6221C}"/>
              </a:ext>
            </a:extLst>
          </p:cNvPr>
          <p:cNvCxnSpPr/>
          <p:nvPr/>
        </p:nvCxnSpPr>
        <p:spPr>
          <a:xfrm flipV="1">
            <a:off x="2948940" y="3184460"/>
            <a:ext cx="1440180" cy="7912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04A4E9B-DCC9-7345-8737-201FF9EBBADB}"/>
              </a:ext>
            </a:extLst>
          </p:cNvPr>
          <p:cNvCxnSpPr/>
          <p:nvPr/>
        </p:nvCxnSpPr>
        <p:spPr>
          <a:xfrm>
            <a:off x="2948940" y="3975730"/>
            <a:ext cx="1440180" cy="9391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214AF33-17CD-8D43-B1EF-AE9BF0AAE60D}"/>
              </a:ext>
            </a:extLst>
          </p:cNvPr>
          <p:cNvCxnSpPr/>
          <p:nvPr/>
        </p:nvCxnSpPr>
        <p:spPr>
          <a:xfrm>
            <a:off x="2948940" y="3975730"/>
            <a:ext cx="1417320" cy="2196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99796B1E-545A-B543-80F6-77A0005C6598}"/>
              </a:ext>
            </a:extLst>
          </p:cNvPr>
          <p:cNvSpPr/>
          <p:nvPr/>
        </p:nvSpPr>
        <p:spPr>
          <a:xfrm>
            <a:off x="6290737" y="1375698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4434788-23D1-F243-BEC2-86B576D19BCB}"/>
              </a:ext>
            </a:extLst>
          </p:cNvPr>
          <p:cNvSpPr/>
          <p:nvPr/>
        </p:nvSpPr>
        <p:spPr>
          <a:xfrm rot="7183946">
            <a:off x="6573209" y="185995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B2A9ECF-2B9C-FA42-B0C7-8C770D4FB339}"/>
              </a:ext>
            </a:extLst>
          </p:cNvPr>
          <p:cNvSpPr/>
          <p:nvPr/>
        </p:nvSpPr>
        <p:spPr>
          <a:xfrm>
            <a:off x="6287820" y="5650518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C2ED997-65DF-4E4B-B599-CD4A069E8A63}"/>
              </a:ext>
            </a:extLst>
          </p:cNvPr>
          <p:cNvSpPr/>
          <p:nvPr/>
        </p:nvSpPr>
        <p:spPr>
          <a:xfrm rot="14379994">
            <a:off x="6011181" y="613434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CD09DAD-0289-7E49-936C-3F182F267F17}"/>
              </a:ext>
            </a:extLst>
          </p:cNvPr>
          <p:cNvSpPr/>
          <p:nvPr/>
        </p:nvSpPr>
        <p:spPr>
          <a:xfrm rot="7227692">
            <a:off x="6570292" y="613477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5694151-9327-4941-8605-EAD21074EBCB}"/>
              </a:ext>
            </a:extLst>
          </p:cNvPr>
          <p:cNvCxnSpPr/>
          <p:nvPr/>
        </p:nvCxnSpPr>
        <p:spPr>
          <a:xfrm>
            <a:off x="6287820" y="5930073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2BBBA87-0B0E-7642-9C44-ECE4F8288F4B}"/>
              </a:ext>
            </a:extLst>
          </p:cNvPr>
          <p:cNvCxnSpPr/>
          <p:nvPr/>
        </p:nvCxnSpPr>
        <p:spPr>
          <a:xfrm rot="14379994">
            <a:off x="6011181" y="6413896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040281D-84A9-2B4A-98A7-2CDC6B53BCB2}"/>
              </a:ext>
            </a:extLst>
          </p:cNvPr>
          <p:cNvCxnSpPr/>
          <p:nvPr/>
        </p:nvCxnSpPr>
        <p:spPr>
          <a:xfrm rot="7227692">
            <a:off x="6570292" y="6414326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4A162786-D764-7345-8648-8064DAB171E8}"/>
              </a:ext>
            </a:extLst>
          </p:cNvPr>
          <p:cNvSpPr/>
          <p:nvPr/>
        </p:nvSpPr>
        <p:spPr>
          <a:xfrm>
            <a:off x="5217250" y="4346099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B0053BC-216E-3E47-A8AD-98CED9E10CCD}"/>
              </a:ext>
            </a:extLst>
          </p:cNvPr>
          <p:cNvSpPr/>
          <p:nvPr/>
        </p:nvSpPr>
        <p:spPr>
          <a:xfrm rot="1815831">
            <a:off x="4940611" y="482992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8E15A4C-5021-CB4B-90F0-EF15281A0222}"/>
              </a:ext>
            </a:extLst>
          </p:cNvPr>
          <p:cNvSpPr/>
          <p:nvPr/>
        </p:nvSpPr>
        <p:spPr>
          <a:xfrm rot="19817032">
            <a:off x="5499722" y="483035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F4D1799-00D8-2242-AB26-CEF456C42583}"/>
              </a:ext>
            </a:extLst>
          </p:cNvPr>
          <p:cNvCxnSpPr/>
          <p:nvPr/>
        </p:nvCxnSpPr>
        <p:spPr>
          <a:xfrm flipV="1">
            <a:off x="5496806" y="4346099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47DCBC7-B4CD-A64F-97EF-F0B9B32C14AA}"/>
              </a:ext>
            </a:extLst>
          </p:cNvPr>
          <p:cNvCxnSpPr/>
          <p:nvPr/>
        </p:nvCxnSpPr>
        <p:spPr>
          <a:xfrm rot="1815831" flipV="1">
            <a:off x="5220167" y="4829922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5D2FD46-2073-9B4B-B667-B9BE338AFF7A}"/>
              </a:ext>
            </a:extLst>
          </p:cNvPr>
          <p:cNvCxnSpPr/>
          <p:nvPr/>
        </p:nvCxnSpPr>
        <p:spPr>
          <a:xfrm rot="19817032" flipV="1">
            <a:off x="5779278" y="4830351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EAC9A47C-83B5-394D-91FB-4CC2A6CFF650}"/>
              </a:ext>
            </a:extLst>
          </p:cNvPr>
          <p:cNvSpPr/>
          <p:nvPr/>
        </p:nvSpPr>
        <p:spPr>
          <a:xfrm>
            <a:off x="7265512" y="430824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4E86C6B-B0AA-4E4B-AFD7-D6C381A55321}"/>
              </a:ext>
            </a:extLst>
          </p:cNvPr>
          <p:cNvSpPr/>
          <p:nvPr/>
        </p:nvSpPr>
        <p:spPr>
          <a:xfrm rot="9019247">
            <a:off x="6988873" y="4792063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B00EEB2-9AC7-514E-B5E1-6A05EDCF1BA2}"/>
              </a:ext>
            </a:extLst>
          </p:cNvPr>
          <p:cNvSpPr/>
          <p:nvPr/>
        </p:nvSpPr>
        <p:spPr>
          <a:xfrm rot="12615382">
            <a:off x="7547984" y="479249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BEDAB87-39DD-A84F-9807-B6584AC39C69}"/>
              </a:ext>
            </a:extLst>
          </p:cNvPr>
          <p:cNvCxnSpPr/>
          <p:nvPr/>
        </p:nvCxnSpPr>
        <p:spPr>
          <a:xfrm rot="9019247">
            <a:off x="6988873" y="5071618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9642EBC-C6EC-0149-8977-54FA4DCA7A02}"/>
              </a:ext>
            </a:extLst>
          </p:cNvPr>
          <p:cNvCxnSpPr/>
          <p:nvPr/>
        </p:nvCxnSpPr>
        <p:spPr>
          <a:xfrm rot="12615382">
            <a:off x="7547984" y="5072048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F701DCE-CBAD-CF4A-B0E1-E7A9CD1FFC29}"/>
              </a:ext>
            </a:extLst>
          </p:cNvPr>
          <p:cNvSpPr/>
          <p:nvPr/>
        </p:nvSpPr>
        <p:spPr>
          <a:xfrm rot="9019247">
            <a:off x="6008263" y="1858448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7DF60EC7-AD00-BA4A-B0FD-806545405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82" y="5186909"/>
            <a:ext cx="3195789" cy="565150"/>
          </a:xfrm>
          <a:prstGeom prst="rect">
            <a:avLst/>
          </a:prstGeom>
        </p:spPr>
      </p:pic>
      <p:sp>
        <p:nvSpPr>
          <p:cNvPr id="54" name="Up Arrow 53">
            <a:extLst>
              <a:ext uri="{FF2B5EF4-FFF2-40B4-BE49-F238E27FC236}">
                <a16:creationId xmlns:a16="http://schemas.microsoft.com/office/drawing/2014/main" id="{13C3D2A4-2B20-8841-BE15-DA790B8F4FB1}"/>
              </a:ext>
            </a:extLst>
          </p:cNvPr>
          <p:cNvSpPr/>
          <p:nvPr/>
        </p:nvSpPr>
        <p:spPr>
          <a:xfrm>
            <a:off x="10176387" y="1356852"/>
            <a:ext cx="280219" cy="5250425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D4D1F9E-BB43-014F-95C9-08D199BCFF1B}"/>
              </a:ext>
            </a:extLst>
          </p:cNvPr>
          <p:cNvSpPr txBox="1"/>
          <p:nvPr/>
        </p:nvSpPr>
        <p:spPr>
          <a:xfrm rot="5400000">
            <a:off x="10491828" y="3869158"/>
            <a:ext cx="82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Energy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F05EC88-4B49-8349-996B-409700577098}"/>
              </a:ext>
            </a:extLst>
          </p:cNvPr>
          <p:cNvSpPr/>
          <p:nvPr/>
        </p:nvSpPr>
        <p:spPr>
          <a:xfrm>
            <a:off x="1373977" y="2727251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F5FC34B-2F7C-1141-AB4A-EDC3B116C6DC}"/>
              </a:ext>
            </a:extLst>
          </p:cNvPr>
          <p:cNvSpPr/>
          <p:nvPr/>
        </p:nvSpPr>
        <p:spPr>
          <a:xfrm>
            <a:off x="921546" y="3518521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3FAAB83-78A4-5F48-ADAC-F0BFA7D780E6}"/>
              </a:ext>
            </a:extLst>
          </p:cNvPr>
          <p:cNvSpPr/>
          <p:nvPr/>
        </p:nvSpPr>
        <p:spPr>
          <a:xfrm>
            <a:off x="1835946" y="3519223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Up Arrow 58">
            <a:extLst>
              <a:ext uri="{FF2B5EF4-FFF2-40B4-BE49-F238E27FC236}">
                <a16:creationId xmlns:a16="http://schemas.microsoft.com/office/drawing/2014/main" id="{B542C6F0-FE10-3A45-A694-9CCA1CB7764F}"/>
              </a:ext>
            </a:extLst>
          </p:cNvPr>
          <p:cNvSpPr/>
          <p:nvPr/>
        </p:nvSpPr>
        <p:spPr>
          <a:xfrm>
            <a:off x="1725438" y="2807632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Up Arrow 59">
            <a:extLst>
              <a:ext uri="{FF2B5EF4-FFF2-40B4-BE49-F238E27FC236}">
                <a16:creationId xmlns:a16="http://schemas.microsoft.com/office/drawing/2014/main" id="{8B4E0964-AD83-B743-AD96-46160690E914}"/>
              </a:ext>
            </a:extLst>
          </p:cNvPr>
          <p:cNvSpPr/>
          <p:nvPr/>
        </p:nvSpPr>
        <p:spPr>
          <a:xfrm rot="5400000">
            <a:off x="1752503" y="2807632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Up Arrow 60">
            <a:extLst>
              <a:ext uri="{FF2B5EF4-FFF2-40B4-BE49-F238E27FC236}">
                <a16:creationId xmlns:a16="http://schemas.microsoft.com/office/drawing/2014/main" id="{6B773113-7085-794E-9262-30452122FB96}"/>
              </a:ext>
            </a:extLst>
          </p:cNvPr>
          <p:cNvSpPr/>
          <p:nvPr/>
        </p:nvSpPr>
        <p:spPr>
          <a:xfrm>
            <a:off x="2169026" y="3599605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Up Arrow 61">
            <a:extLst>
              <a:ext uri="{FF2B5EF4-FFF2-40B4-BE49-F238E27FC236}">
                <a16:creationId xmlns:a16="http://schemas.microsoft.com/office/drawing/2014/main" id="{A6B41D7F-95FF-A44B-9D7F-0E3A63F832EA}"/>
              </a:ext>
            </a:extLst>
          </p:cNvPr>
          <p:cNvSpPr/>
          <p:nvPr/>
        </p:nvSpPr>
        <p:spPr>
          <a:xfrm rot="5400000">
            <a:off x="2196091" y="3599605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Up Arrow 62">
            <a:extLst>
              <a:ext uri="{FF2B5EF4-FFF2-40B4-BE49-F238E27FC236}">
                <a16:creationId xmlns:a16="http://schemas.microsoft.com/office/drawing/2014/main" id="{22C33630-F8D1-B04C-B70A-7654D24E0FFC}"/>
              </a:ext>
            </a:extLst>
          </p:cNvPr>
          <p:cNvSpPr/>
          <p:nvPr/>
        </p:nvSpPr>
        <p:spPr>
          <a:xfrm>
            <a:off x="1254626" y="3598903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Up Arrow 63">
            <a:extLst>
              <a:ext uri="{FF2B5EF4-FFF2-40B4-BE49-F238E27FC236}">
                <a16:creationId xmlns:a16="http://schemas.microsoft.com/office/drawing/2014/main" id="{64FABA95-D3CD-CF4D-8AEE-FB32733600CF}"/>
              </a:ext>
            </a:extLst>
          </p:cNvPr>
          <p:cNvSpPr/>
          <p:nvPr/>
        </p:nvSpPr>
        <p:spPr>
          <a:xfrm rot="5400000">
            <a:off x="1281691" y="3598903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382544D-A14D-A34E-B248-7668388403ED}"/>
              </a:ext>
            </a:extLst>
          </p:cNvPr>
          <p:cNvSpPr/>
          <p:nvPr/>
        </p:nvSpPr>
        <p:spPr>
          <a:xfrm>
            <a:off x="5217250" y="4346099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5CFFA938-18AB-E447-B8F0-70FCA5ED8AB1}"/>
              </a:ext>
            </a:extLst>
          </p:cNvPr>
          <p:cNvSpPr/>
          <p:nvPr/>
        </p:nvSpPr>
        <p:spPr>
          <a:xfrm rot="1815831">
            <a:off x="4940611" y="482992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AF93488-6712-EC43-BB43-9A151ECBC299}"/>
              </a:ext>
            </a:extLst>
          </p:cNvPr>
          <p:cNvSpPr/>
          <p:nvPr/>
        </p:nvSpPr>
        <p:spPr>
          <a:xfrm rot="19817032">
            <a:off x="5499722" y="483035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9EC53D7-EEB0-414F-B696-BD43C8E1023E}"/>
              </a:ext>
            </a:extLst>
          </p:cNvPr>
          <p:cNvSpPr/>
          <p:nvPr/>
        </p:nvSpPr>
        <p:spPr>
          <a:xfrm>
            <a:off x="7265512" y="430824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3C73653-5B74-CF4A-9112-D50933895963}"/>
              </a:ext>
            </a:extLst>
          </p:cNvPr>
          <p:cNvSpPr/>
          <p:nvPr/>
        </p:nvSpPr>
        <p:spPr>
          <a:xfrm rot="9019247">
            <a:off x="6988873" y="4792063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AA928AB-EB0D-5A43-8FB4-A6F198152FEB}"/>
              </a:ext>
            </a:extLst>
          </p:cNvPr>
          <p:cNvSpPr/>
          <p:nvPr/>
        </p:nvSpPr>
        <p:spPr>
          <a:xfrm rot="12615382">
            <a:off x="7547984" y="479249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D31C622-EBBB-C54F-B6E9-1BEAEBA80BB8}"/>
              </a:ext>
            </a:extLst>
          </p:cNvPr>
          <p:cNvSpPr/>
          <p:nvPr/>
        </p:nvSpPr>
        <p:spPr>
          <a:xfrm>
            <a:off x="6287820" y="5650518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1127E51-CEAE-114D-9AE9-8BA000E02A10}"/>
              </a:ext>
            </a:extLst>
          </p:cNvPr>
          <p:cNvSpPr/>
          <p:nvPr/>
        </p:nvSpPr>
        <p:spPr>
          <a:xfrm rot="14379994">
            <a:off x="6011181" y="613434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F62B9E7-ED06-0947-86F1-C06B10A341C4}"/>
              </a:ext>
            </a:extLst>
          </p:cNvPr>
          <p:cNvSpPr/>
          <p:nvPr/>
        </p:nvSpPr>
        <p:spPr>
          <a:xfrm rot="7227692">
            <a:off x="6570292" y="613477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Up Arrow 73">
            <a:extLst>
              <a:ext uri="{FF2B5EF4-FFF2-40B4-BE49-F238E27FC236}">
                <a16:creationId xmlns:a16="http://schemas.microsoft.com/office/drawing/2014/main" id="{B04F4C54-3C90-BF4E-94A8-50F97C7B154A}"/>
              </a:ext>
            </a:extLst>
          </p:cNvPr>
          <p:cNvSpPr/>
          <p:nvPr/>
        </p:nvSpPr>
        <p:spPr>
          <a:xfrm rot="5400000">
            <a:off x="6431334" y="5695688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Up Arrow 74">
            <a:extLst>
              <a:ext uri="{FF2B5EF4-FFF2-40B4-BE49-F238E27FC236}">
                <a16:creationId xmlns:a16="http://schemas.microsoft.com/office/drawing/2014/main" id="{196AC504-5B7F-214B-B074-3F5950FB74E2}"/>
              </a:ext>
            </a:extLst>
          </p:cNvPr>
          <p:cNvSpPr/>
          <p:nvPr/>
        </p:nvSpPr>
        <p:spPr>
          <a:xfrm rot="12599701">
            <a:off x="6715828" y="6179511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Up Arrow 75">
            <a:extLst>
              <a:ext uri="{FF2B5EF4-FFF2-40B4-BE49-F238E27FC236}">
                <a16:creationId xmlns:a16="http://schemas.microsoft.com/office/drawing/2014/main" id="{84B509B1-F004-7D46-B46B-6E90A092E7E0}"/>
              </a:ext>
            </a:extLst>
          </p:cNvPr>
          <p:cNvSpPr/>
          <p:nvPr/>
        </p:nvSpPr>
        <p:spPr>
          <a:xfrm rot="19818477">
            <a:off x="6144225" y="6179511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Up Arrow 76">
            <a:extLst>
              <a:ext uri="{FF2B5EF4-FFF2-40B4-BE49-F238E27FC236}">
                <a16:creationId xmlns:a16="http://schemas.microsoft.com/office/drawing/2014/main" id="{53FC7029-C749-ED4E-BC12-4B7A6D539E0C}"/>
              </a:ext>
            </a:extLst>
          </p:cNvPr>
          <p:cNvSpPr/>
          <p:nvPr/>
        </p:nvSpPr>
        <p:spPr>
          <a:xfrm>
            <a:off x="5371752" y="4380459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Up Arrow 77">
            <a:extLst>
              <a:ext uri="{FF2B5EF4-FFF2-40B4-BE49-F238E27FC236}">
                <a16:creationId xmlns:a16="http://schemas.microsoft.com/office/drawing/2014/main" id="{6BAE98FD-4565-0845-BDFA-CF81CD8DDA05}"/>
              </a:ext>
            </a:extLst>
          </p:cNvPr>
          <p:cNvSpPr/>
          <p:nvPr/>
        </p:nvSpPr>
        <p:spPr>
          <a:xfrm rot="19820759">
            <a:off x="5656246" y="4864282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Up Arrow 78">
            <a:extLst>
              <a:ext uri="{FF2B5EF4-FFF2-40B4-BE49-F238E27FC236}">
                <a16:creationId xmlns:a16="http://schemas.microsoft.com/office/drawing/2014/main" id="{A2403580-D748-564E-9790-E3C0126FF2DA}"/>
              </a:ext>
            </a:extLst>
          </p:cNvPr>
          <p:cNvSpPr/>
          <p:nvPr/>
        </p:nvSpPr>
        <p:spPr>
          <a:xfrm rot="1818982">
            <a:off x="5084643" y="4864282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Up Arrow 79">
            <a:extLst>
              <a:ext uri="{FF2B5EF4-FFF2-40B4-BE49-F238E27FC236}">
                <a16:creationId xmlns:a16="http://schemas.microsoft.com/office/drawing/2014/main" id="{5570285B-A129-7645-B2A1-5C62032924F4}"/>
              </a:ext>
            </a:extLst>
          </p:cNvPr>
          <p:cNvSpPr/>
          <p:nvPr/>
        </p:nvSpPr>
        <p:spPr>
          <a:xfrm rot="18035196">
            <a:off x="7694576" y="4849507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Up Arrow 80">
            <a:extLst>
              <a:ext uri="{FF2B5EF4-FFF2-40B4-BE49-F238E27FC236}">
                <a16:creationId xmlns:a16="http://schemas.microsoft.com/office/drawing/2014/main" id="{EE2C00A2-9FFE-5049-9450-290D3C03D7A3}"/>
              </a:ext>
            </a:extLst>
          </p:cNvPr>
          <p:cNvSpPr/>
          <p:nvPr/>
        </p:nvSpPr>
        <p:spPr>
          <a:xfrm rot="14406271">
            <a:off x="7122973" y="4849507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033BB8E-8DE8-A641-9B8F-142411E7D939}"/>
              </a:ext>
            </a:extLst>
          </p:cNvPr>
          <p:cNvSpPr/>
          <p:nvPr/>
        </p:nvSpPr>
        <p:spPr>
          <a:xfrm>
            <a:off x="5233566" y="2859227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47AD726-753F-DB4D-BBA2-6BF0D97A9E7F}"/>
              </a:ext>
            </a:extLst>
          </p:cNvPr>
          <p:cNvSpPr/>
          <p:nvPr/>
        </p:nvSpPr>
        <p:spPr>
          <a:xfrm rot="1815831">
            <a:off x="4956927" y="334305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41552E0E-7724-0543-9F47-25E10EFEECBC}"/>
              </a:ext>
            </a:extLst>
          </p:cNvPr>
          <p:cNvSpPr/>
          <p:nvPr/>
        </p:nvSpPr>
        <p:spPr>
          <a:xfrm rot="19817032">
            <a:off x="5516038" y="3343479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A88DF4D-03F5-FB43-BE75-C38EB076BD00}"/>
              </a:ext>
            </a:extLst>
          </p:cNvPr>
          <p:cNvCxnSpPr>
            <a:cxnSpLocks/>
          </p:cNvCxnSpPr>
          <p:nvPr/>
        </p:nvCxnSpPr>
        <p:spPr>
          <a:xfrm flipV="1">
            <a:off x="5513122" y="2859227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88CEB1B-1A91-2949-81D3-F90382EA2A99}"/>
              </a:ext>
            </a:extLst>
          </p:cNvPr>
          <p:cNvCxnSpPr>
            <a:cxnSpLocks/>
          </p:cNvCxnSpPr>
          <p:nvPr/>
        </p:nvCxnSpPr>
        <p:spPr>
          <a:xfrm rot="1815831" flipV="1">
            <a:off x="5236483" y="3343050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7338E7F-FDD0-AD4A-BEB9-30FFDA8ED957}"/>
              </a:ext>
            </a:extLst>
          </p:cNvPr>
          <p:cNvCxnSpPr>
            <a:cxnSpLocks/>
          </p:cNvCxnSpPr>
          <p:nvPr/>
        </p:nvCxnSpPr>
        <p:spPr>
          <a:xfrm rot="19817032" flipV="1">
            <a:off x="5795594" y="3343479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9E72B9B8-19AD-7546-A51E-C8BF096589B6}"/>
              </a:ext>
            </a:extLst>
          </p:cNvPr>
          <p:cNvSpPr/>
          <p:nvPr/>
        </p:nvSpPr>
        <p:spPr>
          <a:xfrm>
            <a:off x="7281828" y="2821368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059626E1-D2A7-4943-9720-9358BE7A49A9}"/>
              </a:ext>
            </a:extLst>
          </p:cNvPr>
          <p:cNvSpPr/>
          <p:nvPr/>
        </p:nvSpPr>
        <p:spPr>
          <a:xfrm rot="9019247">
            <a:off x="7005189" y="330519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7B229839-2BBF-5A4F-A0DB-8CFD0273A786}"/>
              </a:ext>
            </a:extLst>
          </p:cNvPr>
          <p:cNvSpPr/>
          <p:nvPr/>
        </p:nvSpPr>
        <p:spPr>
          <a:xfrm rot="12615382">
            <a:off x="7564300" y="330562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2BA01F6-C041-7146-85E8-94A77A48D4A1}"/>
              </a:ext>
            </a:extLst>
          </p:cNvPr>
          <p:cNvCxnSpPr>
            <a:cxnSpLocks/>
          </p:cNvCxnSpPr>
          <p:nvPr/>
        </p:nvCxnSpPr>
        <p:spPr>
          <a:xfrm rot="9019247">
            <a:off x="7005189" y="3584746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7F600CC-BC05-A64C-9751-0F68B8793B11}"/>
              </a:ext>
            </a:extLst>
          </p:cNvPr>
          <p:cNvCxnSpPr>
            <a:cxnSpLocks/>
          </p:cNvCxnSpPr>
          <p:nvPr/>
        </p:nvCxnSpPr>
        <p:spPr>
          <a:xfrm rot="12615382">
            <a:off x="7564300" y="3585176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DB56F1DD-B5D6-3745-AD93-DB66A194C2A0}"/>
              </a:ext>
            </a:extLst>
          </p:cNvPr>
          <p:cNvSpPr/>
          <p:nvPr/>
        </p:nvSpPr>
        <p:spPr>
          <a:xfrm>
            <a:off x="5233566" y="2859227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80357830-CE13-5040-8F20-7333A8451386}"/>
              </a:ext>
            </a:extLst>
          </p:cNvPr>
          <p:cNvSpPr/>
          <p:nvPr/>
        </p:nvSpPr>
        <p:spPr>
          <a:xfrm rot="1815831">
            <a:off x="4956927" y="334305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8E94DD43-4717-1E41-8426-1A9A93EEB385}"/>
              </a:ext>
            </a:extLst>
          </p:cNvPr>
          <p:cNvSpPr/>
          <p:nvPr/>
        </p:nvSpPr>
        <p:spPr>
          <a:xfrm rot="19817032">
            <a:off x="5516038" y="3343479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2553B421-6CE8-394C-A95A-C029E5C245E4}"/>
              </a:ext>
            </a:extLst>
          </p:cNvPr>
          <p:cNvSpPr/>
          <p:nvPr/>
        </p:nvSpPr>
        <p:spPr>
          <a:xfrm>
            <a:off x="7281828" y="2821368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9C1E507-8D30-A443-B494-DFA880DF33C3}"/>
              </a:ext>
            </a:extLst>
          </p:cNvPr>
          <p:cNvSpPr/>
          <p:nvPr/>
        </p:nvSpPr>
        <p:spPr>
          <a:xfrm rot="9019247">
            <a:off x="7005189" y="330519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20710079-CB51-7C46-A55F-D89DECAE1543}"/>
              </a:ext>
            </a:extLst>
          </p:cNvPr>
          <p:cNvSpPr/>
          <p:nvPr/>
        </p:nvSpPr>
        <p:spPr>
          <a:xfrm rot="12615382">
            <a:off x="7564300" y="330562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Up Arrow 98">
            <a:extLst>
              <a:ext uri="{FF2B5EF4-FFF2-40B4-BE49-F238E27FC236}">
                <a16:creationId xmlns:a16="http://schemas.microsoft.com/office/drawing/2014/main" id="{265E4ECF-255B-D148-ACF0-482CDE77286F}"/>
              </a:ext>
            </a:extLst>
          </p:cNvPr>
          <p:cNvSpPr/>
          <p:nvPr/>
        </p:nvSpPr>
        <p:spPr>
          <a:xfrm>
            <a:off x="5388068" y="2893587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Up Arrow 99">
            <a:extLst>
              <a:ext uri="{FF2B5EF4-FFF2-40B4-BE49-F238E27FC236}">
                <a16:creationId xmlns:a16="http://schemas.microsoft.com/office/drawing/2014/main" id="{E88BE947-DF0B-9C4E-9F80-259A33D1E582}"/>
              </a:ext>
            </a:extLst>
          </p:cNvPr>
          <p:cNvSpPr/>
          <p:nvPr/>
        </p:nvSpPr>
        <p:spPr>
          <a:xfrm rot="12638064">
            <a:off x="5672562" y="3377410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Up Arrow 100">
            <a:extLst>
              <a:ext uri="{FF2B5EF4-FFF2-40B4-BE49-F238E27FC236}">
                <a16:creationId xmlns:a16="http://schemas.microsoft.com/office/drawing/2014/main" id="{C454A367-517F-7C41-AD58-CD1B041D1FA9}"/>
              </a:ext>
            </a:extLst>
          </p:cNvPr>
          <p:cNvSpPr/>
          <p:nvPr/>
        </p:nvSpPr>
        <p:spPr>
          <a:xfrm rot="9042408">
            <a:off x="5100959" y="3377410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Up Arrow 101">
            <a:extLst>
              <a:ext uri="{FF2B5EF4-FFF2-40B4-BE49-F238E27FC236}">
                <a16:creationId xmlns:a16="http://schemas.microsoft.com/office/drawing/2014/main" id="{C7BDCA07-845C-E440-92A2-713ED15DC328}"/>
              </a:ext>
            </a:extLst>
          </p:cNvPr>
          <p:cNvSpPr/>
          <p:nvPr/>
        </p:nvSpPr>
        <p:spPr>
          <a:xfrm rot="7230083">
            <a:off x="7710892" y="3362635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Up Arrow 102">
            <a:extLst>
              <a:ext uri="{FF2B5EF4-FFF2-40B4-BE49-F238E27FC236}">
                <a16:creationId xmlns:a16="http://schemas.microsoft.com/office/drawing/2014/main" id="{877CEDAA-166B-4940-9CB8-6F80EE2E4867}"/>
              </a:ext>
            </a:extLst>
          </p:cNvPr>
          <p:cNvSpPr/>
          <p:nvPr/>
        </p:nvSpPr>
        <p:spPr>
          <a:xfrm rot="3711917">
            <a:off x="7139289" y="3362635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Up Arrow 107">
            <a:extLst>
              <a:ext uri="{FF2B5EF4-FFF2-40B4-BE49-F238E27FC236}">
                <a16:creationId xmlns:a16="http://schemas.microsoft.com/office/drawing/2014/main" id="{649AF120-AB4A-0E4C-8EF8-1E3D6666A841}"/>
              </a:ext>
            </a:extLst>
          </p:cNvPr>
          <p:cNvSpPr/>
          <p:nvPr/>
        </p:nvSpPr>
        <p:spPr>
          <a:xfrm rot="16200000">
            <a:off x="7412107" y="2856393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Up Arrow 108">
            <a:extLst>
              <a:ext uri="{FF2B5EF4-FFF2-40B4-BE49-F238E27FC236}">
                <a16:creationId xmlns:a16="http://schemas.microsoft.com/office/drawing/2014/main" id="{B5C20D5D-0F11-8842-8330-B4FD253E8C8B}"/>
              </a:ext>
            </a:extLst>
          </p:cNvPr>
          <p:cNvSpPr/>
          <p:nvPr/>
        </p:nvSpPr>
        <p:spPr>
          <a:xfrm>
            <a:off x="6427824" y="1397333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Up Arrow 109">
            <a:extLst>
              <a:ext uri="{FF2B5EF4-FFF2-40B4-BE49-F238E27FC236}">
                <a16:creationId xmlns:a16="http://schemas.microsoft.com/office/drawing/2014/main" id="{122EF20A-DB3A-124A-8124-B78FC8C7B414}"/>
              </a:ext>
            </a:extLst>
          </p:cNvPr>
          <p:cNvSpPr/>
          <p:nvPr/>
        </p:nvSpPr>
        <p:spPr>
          <a:xfrm rot="7230122">
            <a:off x="6712318" y="1881156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Up Arrow 110">
            <a:extLst>
              <a:ext uri="{FF2B5EF4-FFF2-40B4-BE49-F238E27FC236}">
                <a16:creationId xmlns:a16="http://schemas.microsoft.com/office/drawing/2014/main" id="{88C29F22-94D2-414E-895E-DDAC83A422F5}"/>
              </a:ext>
            </a:extLst>
          </p:cNvPr>
          <p:cNvSpPr/>
          <p:nvPr/>
        </p:nvSpPr>
        <p:spPr>
          <a:xfrm rot="14407148">
            <a:off x="6140715" y="1881156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563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F31D2-859A-424A-B3D6-89A580A2C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qualitative model of the </a:t>
            </a:r>
            <a:r>
              <a:rPr lang="en-US" dirty="0" err="1"/>
              <a:t>nanoprism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88D5FB-C944-9543-8045-21CE84781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85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9B576C-6D44-F541-910C-255C53FD013E}"/>
              </a:ext>
            </a:extLst>
          </p:cNvPr>
          <p:cNvCxnSpPr/>
          <p:nvPr/>
        </p:nvCxnSpPr>
        <p:spPr>
          <a:xfrm flipV="1">
            <a:off x="2948940" y="1920240"/>
            <a:ext cx="1440180" cy="20554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CCFBFD8-4945-DF45-A80E-F2655C492847}"/>
              </a:ext>
            </a:extLst>
          </p:cNvPr>
          <p:cNvCxnSpPr/>
          <p:nvPr/>
        </p:nvCxnSpPr>
        <p:spPr>
          <a:xfrm flipV="1">
            <a:off x="2948940" y="3184460"/>
            <a:ext cx="1440180" cy="7912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5789699-CE94-DD45-B881-F5845FCE1F2C}"/>
              </a:ext>
            </a:extLst>
          </p:cNvPr>
          <p:cNvCxnSpPr/>
          <p:nvPr/>
        </p:nvCxnSpPr>
        <p:spPr>
          <a:xfrm>
            <a:off x="2948940" y="3975730"/>
            <a:ext cx="1440180" cy="9391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C78F160-7114-4D4A-859C-7004C63B1785}"/>
              </a:ext>
            </a:extLst>
          </p:cNvPr>
          <p:cNvCxnSpPr/>
          <p:nvPr/>
        </p:nvCxnSpPr>
        <p:spPr>
          <a:xfrm>
            <a:off x="2948940" y="3975730"/>
            <a:ext cx="1417320" cy="219647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Frame 52">
            <a:extLst>
              <a:ext uri="{FF2B5EF4-FFF2-40B4-BE49-F238E27FC236}">
                <a16:creationId xmlns:a16="http://schemas.microsoft.com/office/drawing/2014/main" id="{52509CF8-9892-BC4A-BF45-72FEA2F734FA}"/>
              </a:ext>
            </a:extLst>
          </p:cNvPr>
          <p:cNvSpPr/>
          <p:nvPr/>
        </p:nvSpPr>
        <p:spPr>
          <a:xfrm>
            <a:off x="4791855" y="4082897"/>
            <a:ext cx="3418020" cy="1498126"/>
          </a:xfrm>
          <a:prstGeom prst="frame">
            <a:avLst>
              <a:gd name="adj1" fmla="val 5783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309AECD-A04E-454D-9964-819F31ADA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82" y="5186909"/>
            <a:ext cx="3195789" cy="565150"/>
          </a:xfrm>
          <a:prstGeom prst="rect">
            <a:avLst/>
          </a:prstGeom>
        </p:spPr>
      </p:pic>
      <p:sp>
        <p:nvSpPr>
          <p:cNvPr id="55" name="Up Arrow 54">
            <a:extLst>
              <a:ext uri="{FF2B5EF4-FFF2-40B4-BE49-F238E27FC236}">
                <a16:creationId xmlns:a16="http://schemas.microsoft.com/office/drawing/2014/main" id="{4F5B3A34-3580-0D42-998D-068CC1ACA183}"/>
              </a:ext>
            </a:extLst>
          </p:cNvPr>
          <p:cNvSpPr/>
          <p:nvPr/>
        </p:nvSpPr>
        <p:spPr>
          <a:xfrm>
            <a:off x="10176387" y="1356852"/>
            <a:ext cx="280219" cy="5250425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E81654F-5E26-E34F-8C4F-6B3066CE4004}"/>
              </a:ext>
            </a:extLst>
          </p:cNvPr>
          <p:cNvSpPr txBox="1"/>
          <p:nvPr/>
        </p:nvSpPr>
        <p:spPr>
          <a:xfrm rot="5400000">
            <a:off x="10491828" y="3869158"/>
            <a:ext cx="82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Energy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C382A3E-4A68-C646-9414-549952670AA5}"/>
              </a:ext>
            </a:extLst>
          </p:cNvPr>
          <p:cNvSpPr/>
          <p:nvPr/>
        </p:nvSpPr>
        <p:spPr>
          <a:xfrm>
            <a:off x="1373977" y="2727251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51CA966-F56C-894C-BA8E-4098B08304CA}"/>
              </a:ext>
            </a:extLst>
          </p:cNvPr>
          <p:cNvSpPr/>
          <p:nvPr/>
        </p:nvSpPr>
        <p:spPr>
          <a:xfrm>
            <a:off x="921546" y="3518521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7ACA8E1-3DDA-974D-9118-39D519588047}"/>
              </a:ext>
            </a:extLst>
          </p:cNvPr>
          <p:cNvSpPr/>
          <p:nvPr/>
        </p:nvSpPr>
        <p:spPr>
          <a:xfrm>
            <a:off x="1835946" y="3519223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Up Arrow 59">
            <a:extLst>
              <a:ext uri="{FF2B5EF4-FFF2-40B4-BE49-F238E27FC236}">
                <a16:creationId xmlns:a16="http://schemas.microsoft.com/office/drawing/2014/main" id="{14875B44-DFA0-544C-AEDB-75FCA3278269}"/>
              </a:ext>
            </a:extLst>
          </p:cNvPr>
          <p:cNvSpPr/>
          <p:nvPr/>
        </p:nvSpPr>
        <p:spPr>
          <a:xfrm>
            <a:off x="1725438" y="2807632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Up Arrow 60">
            <a:extLst>
              <a:ext uri="{FF2B5EF4-FFF2-40B4-BE49-F238E27FC236}">
                <a16:creationId xmlns:a16="http://schemas.microsoft.com/office/drawing/2014/main" id="{0308AAD7-C484-A949-A65C-B11D048DCB91}"/>
              </a:ext>
            </a:extLst>
          </p:cNvPr>
          <p:cNvSpPr/>
          <p:nvPr/>
        </p:nvSpPr>
        <p:spPr>
          <a:xfrm rot="5400000">
            <a:off x="1752503" y="2807632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Up Arrow 61">
            <a:extLst>
              <a:ext uri="{FF2B5EF4-FFF2-40B4-BE49-F238E27FC236}">
                <a16:creationId xmlns:a16="http://schemas.microsoft.com/office/drawing/2014/main" id="{E8458DBF-0185-9A43-9B1B-B05C357391F0}"/>
              </a:ext>
            </a:extLst>
          </p:cNvPr>
          <p:cNvSpPr/>
          <p:nvPr/>
        </p:nvSpPr>
        <p:spPr>
          <a:xfrm>
            <a:off x="2169026" y="3599605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Up Arrow 62">
            <a:extLst>
              <a:ext uri="{FF2B5EF4-FFF2-40B4-BE49-F238E27FC236}">
                <a16:creationId xmlns:a16="http://schemas.microsoft.com/office/drawing/2014/main" id="{A60A0354-9768-FA46-BAD3-C6F563D9BC0F}"/>
              </a:ext>
            </a:extLst>
          </p:cNvPr>
          <p:cNvSpPr/>
          <p:nvPr/>
        </p:nvSpPr>
        <p:spPr>
          <a:xfrm rot="5400000">
            <a:off x="2196091" y="3599605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Up Arrow 63">
            <a:extLst>
              <a:ext uri="{FF2B5EF4-FFF2-40B4-BE49-F238E27FC236}">
                <a16:creationId xmlns:a16="http://schemas.microsoft.com/office/drawing/2014/main" id="{7255AB06-30FE-6844-8FBC-A8C19EBE1086}"/>
              </a:ext>
            </a:extLst>
          </p:cNvPr>
          <p:cNvSpPr/>
          <p:nvPr/>
        </p:nvSpPr>
        <p:spPr>
          <a:xfrm>
            <a:off x="1254626" y="3598903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Up Arrow 64">
            <a:extLst>
              <a:ext uri="{FF2B5EF4-FFF2-40B4-BE49-F238E27FC236}">
                <a16:creationId xmlns:a16="http://schemas.microsoft.com/office/drawing/2014/main" id="{84914A93-AEE3-F343-BFF5-C75E4E947156}"/>
              </a:ext>
            </a:extLst>
          </p:cNvPr>
          <p:cNvSpPr/>
          <p:nvPr/>
        </p:nvSpPr>
        <p:spPr>
          <a:xfrm rot="5400000">
            <a:off x="1281691" y="3598903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D03C07D-8F9D-A84C-A6C2-35AE2984AE07}"/>
              </a:ext>
            </a:extLst>
          </p:cNvPr>
          <p:cNvSpPr/>
          <p:nvPr/>
        </p:nvSpPr>
        <p:spPr>
          <a:xfrm>
            <a:off x="6290737" y="1375698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E4A189EA-AB54-724A-A68E-9877F7357087}"/>
              </a:ext>
            </a:extLst>
          </p:cNvPr>
          <p:cNvSpPr/>
          <p:nvPr/>
        </p:nvSpPr>
        <p:spPr>
          <a:xfrm rot="7183946">
            <a:off x="6573209" y="185995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FF46ACC-9D9B-8C41-9B0C-69D26642F21D}"/>
              </a:ext>
            </a:extLst>
          </p:cNvPr>
          <p:cNvSpPr/>
          <p:nvPr/>
        </p:nvSpPr>
        <p:spPr>
          <a:xfrm>
            <a:off x="6287820" y="5650518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AAB8FD4-D677-5A48-924F-9B8CCE122421}"/>
              </a:ext>
            </a:extLst>
          </p:cNvPr>
          <p:cNvSpPr/>
          <p:nvPr/>
        </p:nvSpPr>
        <p:spPr>
          <a:xfrm rot="14379994">
            <a:off x="6011181" y="613434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9E52D73-F289-3E48-AFB6-A1DA284CA86F}"/>
              </a:ext>
            </a:extLst>
          </p:cNvPr>
          <p:cNvSpPr/>
          <p:nvPr/>
        </p:nvSpPr>
        <p:spPr>
          <a:xfrm rot="7227692">
            <a:off x="6570292" y="613477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60B40EA-BA90-5546-87E7-806D4C558A2A}"/>
              </a:ext>
            </a:extLst>
          </p:cNvPr>
          <p:cNvCxnSpPr/>
          <p:nvPr/>
        </p:nvCxnSpPr>
        <p:spPr>
          <a:xfrm>
            <a:off x="6287820" y="5930073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7C255B2-FE02-B942-868F-0B68A605A777}"/>
              </a:ext>
            </a:extLst>
          </p:cNvPr>
          <p:cNvCxnSpPr/>
          <p:nvPr/>
        </p:nvCxnSpPr>
        <p:spPr>
          <a:xfrm rot="14379994">
            <a:off x="6011181" y="6413896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58326E1-DE20-B44D-9586-86659987B2E2}"/>
              </a:ext>
            </a:extLst>
          </p:cNvPr>
          <p:cNvCxnSpPr/>
          <p:nvPr/>
        </p:nvCxnSpPr>
        <p:spPr>
          <a:xfrm rot="7227692">
            <a:off x="6570292" y="6414326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D2693521-FEA4-E848-8091-92A924C69C75}"/>
              </a:ext>
            </a:extLst>
          </p:cNvPr>
          <p:cNvSpPr/>
          <p:nvPr/>
        </p:nvSpPr>
        <p:spPr>
          <a:xfrm>
            <a:off x="5217250" y="4346099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FBC6E03-0CBA-CB49-B01D-0679C65F8592}"/>
              </a:ext>
            </a:extLst>
          </p:cNvPr>
          <p:cNvSpPr/>
          <p:nvPr/>
        </p:nvSpPr>
        <p:spPr>
          <a:xfrm rot="1815831">
            <a:off x="4940611" y="482992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99428B35-41A3-AA4C-AB12-3F9D3B4D5931}"/>
              </a:ext>
            </a:extLst>
          </p:cNvPr>
          <p:cNvSpPr/>
          <p:nvPr/>
        </p:nvSpPr>
        <p:spPr>
          <a:xfrm rot="19817032">
            <a:off x="5499722" y="483035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8987C13-9A2D-284F-BDF2-34A9BAA923B8}"/>
              </a:ext>
            </a:extLst>
          </p:cNvPr>
          <p:cNvCxnSpPr/>
          <p:nvPr/>
        </p:nvCxnSpPr>
        <p:spPr>
          <a:xfrm flipV="1">
            <a:off x="5496806" y="4346099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CB6E2CB-6D39-1D4A-A360-4FCE0397ADF3}"/>
              </a:ext>
            </a:extLst>
          </p:cNvPr>
          <p:cNvCxnSpPr/>
          <p:nvPr/>
        </p:nvCxnSpPr>
        <p:spPr>
          <a:xfrm rot="1815831" flipV="1">
            <a:off x="5220167" y="4829922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8895857-8781-5643-A2DB-19817B91C7E8}"/>
              </a:ext>
            </a:extLst>
          </p:cNvPr>
          <p:cNvCxnSpPr/>
          <p:nvPr/>
        </p:nvCxnSpPr>
        <p:spPr>
          <a:xfrm rot="19817032" flipV="1">
            <a:off x="5779278" y="4830351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88A06342-43E6-0B44-9D74-6195F7266CB9}"/>
              </a:ext>
            </a:extLst>
          </p:cNvPr>
          <p:cNvSpPr/>
          <p:nvPr/>
        </p:nvSpPr>
        <p:spPr>
          <a:xfrm>
            <a:off x="7265512" y="430824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D8848E81-6E4C-DD4D-B075-814493A37F53}"/>
              </a:ext>
            </a:extLst>
          </p:cNvPr>
          <p:cNvSpPr/>
          <p:nvPr/>
        </p:nvSpPr>
        <p:spPr>
          <a:xfrm rot="9019247">
            <a:off x="6988873" y="4792063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4445C99C-B6C9-124E-A2BC-0D6B0C30EA4A}"/>
              </a:ext>
            </a:extLst>
          </p:cNvPr>
          <p:cNvSpPr/>
          <p:nvPr/>
        </p:nvSpPr>
        <p:spPr>
          <a:xfrm rot="12615382">
            <a:off x="7547984" y="479249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96A19AD-04AF-7840-88FF-A0E0DD27B9EE}"/>
              </a:ext>
            </a:extLst>
          </p:cNvPr>
          <p:cNvCxnSpPr/>
          <p:nvPr/>
        </p:nvCxnSpPr>
        <p:spPr>
          <a:xfrm rot="9019247">
            <a:off x="6988873" y="5071618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5415D69B-842F-3949-92D2-E11C440F972B}"/>
              </a:ext>
            </a:extLst>
          </p:cNvPr>
          <p:cNvCxnSpPr/>
          <p:nvPr/>
        </p:nvCxnSpPr>
        <p:spPr>
          <a:xfrm rot="12615382">
            <a:off x="7547984" y="5072048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DE468DAF-89EA-4349-A9DC-5C262C9CB8B3}"/>
              </a:ext>
            </a:extLst>
          </p:cNvPr>
          <p:cNvSpPr/>
          <p:nvPr/>
        </p:nvSpPr>
        <p:spPr>
          <a:xfrm rot="9019247">
            <a:off x="6008263" y="1858448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AD73B62A-D6E7-A64B-A3F3-AB382E059351}"/>
              </a:ext>
            </a:extLst>
          </p:cNvPr>
          <p:cNvSpPr/>
          <p:nvPr/>
        </p:nvSpPr>
        <p:spPr>
          <a:xfrm>
            <a:off x="5217250" y="4346099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B0A1CFAB-275C-8142-83A7-406524C64D07}"/>
              </a:ext>
            </a:extLst>
          </p:cNvPr>
          <p:cNvSpPr/>
          <p:nvPr/>
        </p:nvSpPr>
        <p:spPr>
          <a:xfrm rot="1815831">
            <a:off x="4940611" y="482992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8E6873D-40DE-9641-9609-BA5B0A3A4DA2}"/>
              </a:ext>
            </a:extLst>
          </p:cNvPr>
          <p:cNvSpPr/>
          <p:nvPr/>
        </p:nvSpPr>
        <p:spPr>
          <a:xfrm rot="19817032">
            <a:off x="5499722" y="483035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327B4F7-213A-CB49-8225-6B98540B9208}"/>
              </a:ext>
            </a:extLst>
          </p:cNvPr>
          <p:cNvSpPr/>
          <p:nvPr/>
        </p:nvSpPr>
        <p:spPr>
          <a:xfrm>
            <a:off x="7265512" y="430824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692D821-A76F-DF4D-83CD-8696334E5DCB}"/>
              </a:ext>
            </a:extLst>
          </p:cNvPr>
          <p:cNvSpPr/>
          <p:nvPr/>
        </p:nvSpPr>
        <p:spPr>
          <a:xfrm rot="9019247">
            <a:off x="6988873" y="4792063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C9D15AE0-2D9B-484A-BA7A-ABB1A1D4EEA2}"/>
              </a:ext>
            </a:extLst>
          </p:cNvPr>
          <p:cNvSpPr/>
          <p:nvPr/>
        </p:nvSpPr>
        <p:spPr>
          <a:xfrm rot="12615382">
            <a:off x="7547984" y="479249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5D9672B2-7FE5-804E-A312-DFD7C05ED367}"/>
              </a:ext>
            </a:extLst>
          </p:cNvPr>
          <p:cNvSpPr/>
          <p:nvPr/>
        </p:nvSpPr>
        <p:spPr>
          <a:xfrm>
            <a:off x="6287820" y="5650518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24D7098C-1F33-E446-BC22-1E7B65B2C1B4}"/>
              </a:ext>
            </a:extLst>
          </p:cNvPr>
          <p:cNvSpPr/>
          <p:nvPr/>
        </p:nvSpPr>
        <p:spPr>
          <a:xfrm rot="14379994">
            <a:off x="6011181" y="613434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647C7F4B-1539-EA4F-A3A5-E814CD9F3888}"/>
              </a:ext>
            </a:extLst>
          </p:cNvPr>
          <p:cNvSpPr/>
          <p:nvPr/>
        </p:nvSpPr>
        <p:spPr>
          <a:xfrm rot="7227692">
            <a:off x="6570292" y="613477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Up Arrow 94">
            <a:extLst>
              <a:ext uri="{FF2B5EF4-FFF2-40B4-BE49-F238E27FC236}">
                <a16:creationId xmlns:a16="http://schemas.microsoft.com/office/drawing/2014/main" id="{EF43DE92-4355-EF4B-89CE-338E4A09A060}"/>
              </a:ext>
            </a:extLst>
          </p:cNvPr>
          <p:cNvSpPr/>
          <p:nvPr/>
        </p:nvSpPr>
        <p:spPr>
          <a:xfrm rot="5400000">
            <a:off x="6431334" y="5695688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Up Arrow 95">
            <a:extLst>
              <a:ext uri="{FF2B5EF4-FFF2-40B4-BE49-F238E27FC236}">
                <a16:creationId xmlns:a16="http://schemas.microsoft.com/office/drawing/2014/main" id="{C7DD7B90-B373-644E-9505-0214D00C5F30}"/>
              </a:ext>
            </a:extLst>
          </p:cNvPr>
          <p:cNvSpPr/>
          <p:nvPr/>
        </p:nvSpPr>
        <p:spPr>
          <a:xfrm rot="12599701">
            <a:off x="6715828" y="6179511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Up Arrow 96">
            <a:extLst>
              <a:ext uri="{FF2B5EF4-FFF2-40B4-BE49-F238E27FC236}">
                <a16:creationId xmlns:a16="http://schemas.microsoft.com/office/drawing/2014/main" id="{1EF8F079-5977-0045-AFFE-5A899554F551}"/>
              </a:ext>
            </a:extLst>
          </p:cNvPr>
          <p:cNvSpPr/>
          <p:nvPr/>
        </p:nvSpPr>
        <p:spPr>
          <a:xfrm rot="19818477">
            <a:off x="6144225" y="6179511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Up Arrow 97">
            <a:extLst>
              <a:ext uri="{FF2B5EF4-FFF2-40B4-BE49-F238E27FC236}">
                <a16:creationId xmlns:a16="http://schemas.microsoft.com/office/drawing/2014/main" id="{2603491F-1CBD-3D42-91D3-AA4ECA303990}"/>
              </a:ext>
            </a:extLst>
          </p:cNvPr>
          <p:cNvSpPr/>
          <p:nvPr/>
        </p:nvSpPr>
        <p:spPr>
          <a:xfrm>
            <a:off x="5371752" y="4380459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Up Arrow 98">
            <a:extLst>
              <a:ext uri="{FF2B5EF4-FFF2-40B4-BE49-F238E27FC236}">
                <a16:creationId xmlns:a16="http://schemas.microsoft.com/office/drawing/2014/main" id="{92D15145-0300-CD44-B1E7-E726BC80C9E7}"/>
              </a:ext>
            </a:extLst>
          </p:cNvPr>
          <p:cNvSpPr/>
          <p:nvPr/>
        </p:nvSpPr>
        <p:spPr>
          <a:xfrm rot="19820759">
            <a:off x="5656246" y="4864282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Up Arrow 99">
            <a:extLst>
              <a:ext uri="{FF2B5EF4-FFF2-40B4-BE49-F238E27FC236}">
                <a16:creationId xmlns:a16="http://schemas.microsoft.com/office/drawing/2014/main" id="{22FDC4BE-C86F-614C-9D51-2D7BA4D177AF}"/>
              </a:ext>
            </a:extLst>
          </p:cNvPr>
          <p:cNvSpPr/>
          <p:nvPr/>
        </p:nvSpPr>
        <p:spPr>
          <a:xfrm rot="1818982">
            <a:off x="5084643" y="4864282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Up Arrow 100">
            <a:extLst>
              <a:ext uri="{FF2B5EF4-FFF2-40B4-BE49-F238E27FC236}">
                <a16:creationId xmlns:a16="http://schemas.microsoft.com/office/drawing/2014/main" id="{137F73F9-D3E0-304D-990E-DB1F45655672}"/>
              </a:ext>
            </a:extLst>
          </p:cNvPr>
          <p:cNvSpPr/>
          <p:nvPr/>
        </p:nvSpPr>
        <p:spPr>
          <a:xfrm rot="18035196">
            <a:off x="7694576" y="4849507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Up Arrow 101">
            <a:extLst>
              <a:ext uri="{FF2B5EF4-FFF2-40B4-BE49-F238E27FC236}">
                <a16:creationId xmlns:a16="http://schemas.microsoft.com/office/drawing/2014/main" id="{0A8DD64C-9C1A-F141-8311-8D3A0895A919}"/>
              </a:ext>
            </a:extLst>
          </p:cNvPr>
          <p:cNvSpPr/>
          <p:nvPr/>
        </p:nvSpPr>
        <p:spPr>
          <a:xfrm rot="14406271">
            <a:off x="7122973" y="4849507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D7242C0A-1A13-CD46-B25E-80F8A19A3298}"/>
              </a:ext>
            </a:extLst>
          </p:cNvPr>
          <p:cNvSpPr/>
          <p:nvPr/>
        </p:nvSpPr>
        <p:spPr>
          <a:xfrm>
            <a:off x="5233566" y="2859227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3AD1DAE0-6D5B-874B-ABEF-B2175E99AF9C}"/>
              </a:ext>
            </a:extLst>
          </p:cNvPr>
          <p:cNvSpPr/>
          <p:nvPr/>
        </p:nvSpPr>
        <p:spPr>
          <a:xfrm rot="1815831">
            <a:off x="4956927" y="334305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901F319D-3034-E148-BFEF-DD3D72E4845D}"/>
              </a:ext>
            </a:extLst>
          </p:cNvPr>
          <p:cNvSpPr/>
          <p:nvPr/>
        </p:nvSpPr>
        <p:spPr>
          <a:xfrm rot="19817032">
            <a:off x="5516038" y="3343479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E0207E97-8DE0-3A4B-B95E-C610CF22D448}"/>
              </a:ext>
            </a:extLst>
          </p:cNvPr>
          <p:cNvCxnSpPr>
            <a:cxnSpLocks/>
          </p:cNvCxnSpPr>
          <p:nvPr/>
        </p:nvCxnSpPr>
        <p:spPr>
          <a:xfrm flipV="1">
            <a:off x="5513122" y="2859227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A2758F3-93D3-ED4B-96F5-59B4180E6B9B}"/>
              </a:ext>
            </a:extLst>
          </p:cNvPr>
          <p:cNvCxnSpPr>
            <a:cxnSpLocks/>
          </p:cNvCxnSpPr>
          <p:nvPr/>
        </p:nvCxnSpPr>
        <p:spPr>
          <a:xfrm rot="1815831" flipV="1">
            <a:off x="5236483" y="3343050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603DE1DB-F30E-B548-A30C-5FDF8D7CA01F}"/>
              </a:ext>
            </a:extLst>
          </p:cNvPr>
          <p:cNvCxnSpPr>
            <a:cxnSpLocks/>
          </p:cNvCxnSpPr>
          <p:nvPr/>
        </p:nvCxnSpPr>
        <p:spPr>
          <a:xfrm rot="19817032" flipV="1">
            <a:off x="5795594" y="3343479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A8CBA897-DC62-014A-978D-926B503B7EFE}"/>
              </a:ext>
            </a:extLst>
          </p:cNvPr>
          <p:cNvSpPr/>
          <p:nvPr/>
        </p:nvSpPr>
        <p:spPr>
          <a:xfrm>
            <a:off x="7281828" y="2821368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066E9B92-3B19-4843-87C9-0A38908A4AB0}"/>
              </a:ext>
            </a:extLst>
          </p:cNvPr>
          <p:cNvSpPr/>
          <p:nvPr/>
        </p:nvSpPr>
        <p:spPr>
          <a:xfrm rot="9019247">
            <a:off x="7005189" y="330519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DDD2A938-32BA-0643-B4EA-735A66BD4C85}"/>
              </a:ext>
            </a:extLst>
          </p:cNvPr>
          <p:cNvSpPr/>
          <p:nvPr/>
        </p:nvSpPr>
        <p:spPr>
          <a:xfrm rot="12615382">
            <a:off x="7564300" y="330562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67E6983-F4B1-334F-A919-E5757E62CA7A}"/>
              </a:ext>
            </a:extLst>
          </p:cNvPr>
          <p:cNvCxnSpPr>
            <a:cxnSpLocks/>
          </p:cNvCxnSpPr>
          <p:nvPr/>
        </p:nvCxnSpPr>
        <p:spPr>
          <a:xfrm rot="9019247">
            <a:off x="7005189" y="3584746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FF691C3D-865F-FD4A-B54B-6D23E701908C}"/>
              </a:ext>
            </a:extLst>
          </p:cNvPr>
          <p:cNvCxnSpPr>
            <a:cxnSpLocks/>
          </p:cNvCxnSpPr>
          <p:nvPr/>
        </p:nvCxnSpPr>
        <p:spPr>
          <a:xfrm rot="12615382">
            <a:off x="7564300" y="3585176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4" name="Oval 113">
            <a:extLst>
              <a:ext uri="{FF2B5EF4-FFF2-40B4-BE49-F238E27FC236}">
                <a16:creationId xmlns:a16="http://schemas.microsoft.com/office/drawing/2014/main" id="{4F83BC2C-3637-A346-BF29-45BAAE21E570}"/>
              </a:ext>
            </a:extLst>
          </p:cNvPr>
          <p:cNvSpPr/>
          <p:nvPr/>
        </p:nvSpPr>
        <p:spPr>
          <a:xfrm>
            <a:off x="5233566" y="2859227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E360BD0D-2DC0-454F-A04F-3A8317CA9EEB}"/>
              </a:ext>
            </a:extLst>
          </p:cNvPr>
          <p:cNvSpPr/>
          <p:nvPr/>
        </p:nvSpPr>
        <p:spPr>
          <a:xfrm rot="1815831">
            <a:off x="4956927" y="334305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9D0AF04F-0017-1D41-89E6-74C89373E718}"/>
              </a:ext>
            </a:extLst>
          </p:cNvPr>
          <p:cNvSpPr/>
          <p:nvPr/>
        </p:nvSpPr>
        <p:spPr>
          <a:xfrm rot="19817032">
            <a:off x="5516038" y="3343479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9B322C3E-8263-0F4A-85EE-6E81A2F92EBF}"/>
              </a:ext>
            </a:extLst>
          </p:cNvPr>
          <p:cNvSpPr/>
          <p:nvPr/>
        </p:nvSpPr>
        <p:spPr>
          <a:xfrm>
            <a:off x="7281828" y="2821368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49C9956-EC8A-B34C-83C9-68639918A2A2}"/>
              </a:ext>
            </a:extLst>
          </p:cNvPr>
          <p:cNvSpPr/>
          <p:nvPr/>
        </p:nvSpPr>
        <p:spPr>
          <a:xfrm rot="9019247">
            <a:off x="7005189" y="330519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A585FF04-6C1C-F048-8E39-E79766311A85}"/>
              </a:ext>
            </a:extLst>
          </p:cNvPr>
          <p:cNvSpPr/>
          <p:nvPr/>
        </p:nvSpPr>
        <p:spPr>
          <a:xfrm rot="12615382">
            <a:off x="7564300" y="330562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Up Arrow 119">
            <a:extLst>
              <a:ext uri="{FF2B5EF4-FFF2-40B4-BE49-F238E27FC236}">
                <a16:creationId xmlns:a16="http://schemas.microsoft.com/office/drawing/2014/main" id="{DFEBEF13-C7DC-D648-8D1D-893E4944C8B2}"/>
              </a:ext>
            </a:extLst>
          </p:cNvPr>
          <p:cNvSpPr/>
          <p:nvPr/>
        </p:nvSpPr>
        <p:spPr>
          <a:xfrm>
            <a:off x="5388068" y="2893587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Up Arrow 120">
            <a:extLst>
              <a:ext uri="{FF2B5EF4-FFF2-40B4-BE49-F238E27FC236}">
                <a16:creationId xmlns:a16="http://schemas.microsoft.com/office/drawing/2014/main" id="{01A972C5-6B76-FF4A-B885-53C62BE3F052}"/>
              </a:ext>
            </a:extLst>
          </p:cNvPr>
          <p:cNvSpPr/>
          <p:nvPr/>
        </p:nvSpPr>
        <p:spPr>
          <a:xfrm rot="12638064">
            <a:off x="5672562" y="3377410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Up Arrow 121">
            <a:extLst>
              <a:ext uri="{FF2B5EF4-FFF2-40B4-BE49-F238E27FC236}">
                <a16:creationId xmlns:a16="http://schemas.microsoft.com/office/drawing/2014/main" id="{EDF577C6-B882-8346-B30F-43A5065A0316}"/>
              </a:ext>
            </a:extLst>
          </p:cNvPr>
          <p:cNvSpPr/>
          <p:nvPr/>
        </p:nvSpPr>
        <p:spPr>
          <a:xfrm rot="9042408">
            <a:off x="5100959" y="3377410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Up Arrow 122">
            <a:extLst>
              <a:ext uri="{FF2B5EF4-FFF2-40B4-BE49-F238E27FC236}">
                <a16:creationId xmlns:a16="http://schemas.microsoft.com/office/drawing/2014/main" id="{C9BFAE4B-1D96-234E-8622-B114AEEF5788}"/>
              </a:ext>
            </a:extLst>
          </p:cNvPr>
          <p:cNvSpPr/>
          <p:nvPr/>
        </p:nvSpPr>
        <p:spPr>
          <a:xfrm rot="7230083">
            <a:off x="7710892" y="3362635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Up Arrow 123">
            <a:extLst>
              <a:ext uri="{FF2B5EF4-FFF2-40B4-BE49-F238E27FC236}">
                <a16:creationId xmlns:a16="http://schemas.microsoft.com/office/drawing/2014/main" id="{3053828E-2BF9-804F-B0EB-B8966EE3F526}"/>
              </a:ext>
            </a:extLst>
          </p:cNvPr>
          <p:cNvSpPr/>
          <p:nvPr/>
        </p:nvSpPr>
        <p:spPr>
          <a:xfrm rot="3711917">
            <a:off x="7139289" y="3362635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Up Arrow 124">
            <a:extLst>
              <a:ext uri="{FF2B5EF4-FFF2-40B4-BE49-F238E27FC236}">
                <a16:creationId xmlns:a16="http://schemas.microsoft.com/office/drawing/2014/main" id="{DC61CD7A-5F65-6844-A65E-1640CAB5EF89}"/>
              </a:ext>
            </a:extLst>
          </p:cNvPr>
          <p:cNvSpPr/>
          <p:nvPr/>
        </p:nvSpPr>
        <p:spPr>
          <a:xfrm rot="16200000">
            <a:off x="7412107" y="2856393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Up Arrow 125">
            <a:extLst>
              <a:ext uri="{FF2B5EF4-FFF2-40B4-BE49-F238E27FC236}">
                <a16:creationId xmlns:a16="http://schemas.microsoft.com/office/drawing/2014/main" id="{DE9C0469-79A2-014E-8E70-4C6779DE2907}"/>
              </a:ext>
            </a:extLst>
          </p:cNvPr>
          <p:cNvSpPr/>
          <p:nvPr/>
        </p:nvSpPr>
        <p:spPr>
          <a:xfrm>
            <a:off x="6427824" y="1397333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Up Arrow 126">
            <a:extLst>
              <a:ext uri="{FF2B5EF4-FFF2-40B4-BE49-F238E27FC236}">
                <a16:creationId xmlns:a16="http://schemas.microsoft.com/office/drawing/2014/main" id="{DC4B1095-2908-CA46-BC9E-CF65A986F778}"/>
              </a:ext>
            </a:extLst>
          </p:cNvPr>
          <p:cNvSpPr/>
          <p:nvPr/>
        </p:nvSpPr>
        <p:spPr>
          <a:xfrm rot="7230122">
            <a:off x="6712318" y="1881156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Up Arrow 127">
            <a:extLst>
              <a:ext uri="{FF2B5EF4-FFF2-40B4-BE49-F238E27FC236}">
                <a16:creationId xmlns:a16="http://schemas.microsoft.com/office/drawing/2014/main" id="{A08CE5B4-B4FD-6245-95F7-DD5DEAECC9FF}"/>
              </a:ext>
            </a:extLst>
          </p:cNvPr>
          <p:cNvSpPr/>
          <p:nvPr/>
        </p:nvSpPr>
        <p:spPr>
          <a:xfrm rot="14407148">
            <a:off x="6140715" y="1881156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72448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29B09-8A2D-0346-BD55-8E0806C45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(small) perturbation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49D50-6EBB-2745-A9FC-32BB729C7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86</a:t>
            </a:fld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2C461C2-261B-B44C-A3E5-D42BE19D0158}"/>
              </a:ext>
            </a:extLst>
          </p:cNvPr>
          <p:cNvCxnSpPr/>
          <p:nvPr/>
        </p:nvCxnSpPr>
        <p:spPr>
          <a:xfrm>
            <a:off x="2968487" y="3641660"/>
            <a:ext cx="1960655" cy="6510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Up Arrow 25">
            <a:extLst>
              <a:ext uri="{FF2B5EF4-FFF2-40B4-BE49-F238E27FC236}">
                <a16:creationId xmlns:a16="http://schemas.microsoft.com/office/drawing/2014/main" id="{652B9334-AA97-7547-A66D-3C002F5AF6C3}"/>
              </a:ext>
            </a:extLst>
          </p:cNvPr>
          <p:cNvSpPr/>
          <p:nvPr/>
        </p:nvSpPr>
        <p:spPr>
          <a:xfrm>
            <a:off x="10176387" y="1356852"/>
            <a:ext cx="280219" cy="5250425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2ECC41-FAE0-FB45-850F-0945FB741334}"/>
              </a:ext>
            </a:extLst>
          </p:cNvPr>
          <p:cNvSpPr txBox="1"/>
          <p:nvPr/>
        </p:nvSpPr>
        <p:spPr>
          <a:xfrm rot="5400000">
            <a:off x="10491828" y="3869158"/>
            <a:ext cx="82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Energy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A12EE0F-F244-114B-9B4F-F942F30CAFAD}"/>
              </a:ext>
            </a:extLst>
          </p:cNvPr>
          <p:cNvSpPr/>
          <p:nvPr/>
        </p:nvSpPr>
        <p:spPr>
          <a:xfrm>
            <a:off x="5217250" y="3977394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B6E975E-1C1E-C846-9C3D-5DAE2DB99D5E}"/>
              </a:ext>
            </a:extLst>
          </p:cNvPr>
          <p:cNvSpPr/>
          <p:nvPr/>
        </p:nvSpPr>
        <p:spPr>
          <a:xfrm rot="1815831">
            <a:off x="4940611" y="4461217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91344E0-FD58-E24D-A61C-2A0A0439E047}"/>
              </a:ext>
            </a:extLst>
          </p:cNvPr>
          <p:cNvSpPr/>
          <p:nvPr/>
        </p:nvSpPr>
        <p:spPr>
          <a:xfrm rot="19817032">
            <a:off x="5499722" y="4461646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FE746D6-7AB3-1649-8861-B0D4A3D39B0F}"/>
              </a:ext>
            </a:extLst>
          </p:cNvPr>
          <p:cNvCxnSpPr/>
          <p:nvPr/>
        </p:nvCxnSpPr>
        <p:spPr>
          <a:xfrm flipV="1">
            <a:off x="5496806" y="3977394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34C6B6D-662F-A04A-88AB-16E9D3EDE4FC}"/>
              </a:ext>
            </a:extLst>
          </p:cNvPr>
          <p:cNvCxnSpPr/>
          <p:nvPr/>
        </p:nvCxnSpPr>
        <p:spPr>
          <a:xfrm rot="1815831" flipV="1">
            <a:off x="5220167" y="4461217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3D13531-79E0-1540-8561-B373065FA0B8}"/>
              </a:ext>
            </a:extLst>
          </p:cNvPr>
          <p:cNvCxnSpPr/>
          <p:nvPr/>
        </p:nvCxnSpPr>
        <p:spPr>
          <a:xfrm rot="19817032" flipV="1">
            <a:off x="5779278" y="4461646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01D68EFC-7452-8B43-BFCA-4CAC05CC5AD7}"/>
              </a:ext>
            </a:extLst>
          </p:cNvPr>
          <p:cNvSpPr/>
          <p:nvPr/>
        </p:nvSpPr>
        <p:spPr>
          <a:xfrm>
            <a:off x="7265512" y="3939535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1CC7C5C-27EF-974E-B3BA-16BA4D91F080}"/>
              </a:ext>
            </a:extLst>
          </p:cNvPr>
          <p:cNvSpPr/>
          <p:nvPr/>
        </p:nvSpPr>
        <p:spPr>
          <a:xfrm rot="9019247">
            <a:off x="6988873" y="4423358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5C9623B-033A-7449-B12A-CF73609631A8}"/>
              </a:ext>
            </a:extLst>
          </p:cNvPr>
          <p:cNvSpPr/>
          <p:nvPr/>
        </p:nvSpPr>
        <p:spPr>
          <a:xfrm rot="12615382">
            <a:off x="7547984" y="4423787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6439D16-D1EF-AE48-9C05-63947A150717}"/>
              </a:ext>
            </a:extLst>
          </p:cNvPr>
          <p:cNvCxnSpPr/>
          <p:nvPr/>
        </p:nvCxnSpPr>
        <p:spPr>
          <a:xfrm rot="9019247">
            <a:off x="6988873" y="4702913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2534768-F8D9-F74E-BFD6-42B6F1D4F273}"/>
              </a:ext>
            </a:extLst>
          </p:cNvPr>
          <p:cNvCxnSpPr/>
          <p:nvPr/>
        </p:nvCxnSpPr>
        <p:spPr>
          <a:xfrm rot="12615382">
            <a:off x="7547984" y="4703343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B4406D02-2D11-634E-AAFA-5D1B6D5E57D8}"/>
              </a:ext>
            </a:extLst>
          </p:cNvPr>
          <p:cNvSpPr/>
          <p:nvPr/>
        </p:nvSpPr>
        <p:spPr>
          <a:xfrm>
            <a:off x="5217250" y="3977394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7D13C98-17B8-174C-BB89-99727B14B00C}"/>
              </a:ext>
            </a:extLst>
          </p:cNvPr>
          <p:cNvSpPr/>
          <p:nvPr/>
        </p:nvSpPr>
        <p:spPr>
          <a:xfrm rot="1815831">
            <a:off x="4940611" y="4461217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D744AA7-6D9E-DD43-B5CA-315146D018A3}"/>
              </a:ext>
            </a:extLst>
          </p:cNvPr>
          <p:cNvSpPr/>
          <p:nvPr/>
        </p:nvSpPr>
        <p:spPr>
          <a:xfrm rot="19817032">
            <a:off x="5499722" y="4461646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ECB165A-764A-4841-B2FE-5CE075346844}"/>
              </a:ext>
            </a:extLst>
          </p:cNvPr>
          <p:cNvSpPr/>
          <p:nvPr/>
        </p:nvSpPr>
        <p:spPr>
          <a:xfrm>
            <a:off x="7265512" y="3939535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D0B01A4-6608-E243-8FFA-54F95FD07EE2}"/>
              </a:ext>
            </a:extLst>
          </p:cNvPr>
          <p:cNvSpPr/>
          <p:nvPr/>
        </p:nvSpPr>
        <p:spPr>
          <a:xfrm rot="9019247">
            <a:off x="6988873" y="4423358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9C62B71-9CDB-7043-B2EA-F3B868FCDD5C}"/>
              </a:ext>
            </a:extLst>
          </p:cNvPr>
          <p:cNvSpPr/>
          <p:nvPr/>
        </p:nvSpPr>
        <p:spPr>
          <a:xfrm rot="12615382">
            <a:off x="7547984" y="4423787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Up Arrow 44">
            <a:extLst>
              <a:ext uri="{FF2B5EF4-FFF2-40B4-BE49-F238E27FC236}">
                <a16:creationId xmlns:a16="http://schemas.microsoft.com/office/drawing/2014/main" id="{DDC808BF-0A27-CB41-98F6-3364094094CB}"/>
              </a:ext>
            </a:extLst>
          </p:cNvPr>
          <p:cNvSpPr/>
          <p:nvPr/>
        </p:nvSpPr>
        <p:spPr>
          <a:xfrm>
            <a:off x="5371752" y="4011754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Up Arrow 45">
            <a:extLst>
              <a:ext uri="{FF2B5EF4-FFF2-40B4-BE49-F238E27FC236}">
                <a16:creationId xmlns:a16="http://schemas.microsoft.com/office/drawing/2014/main" id="{62F49C57-7818-F945-B1D5-1B43B1673465}"/>
              </a:ext>
            </a:extLst>
          </p:cNvPr>
          <p:cNvSpPr/>
          <p:nvPr/>
        </p:nvSpPr>
        <p:spPr>
          <a:xfrm rot="19820759">
            <a:off x="5656246" y="4495577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Up Arrow 46">
            <a:extLst>
              <a:ext uri="{FF2B5EF4-FFF2-40B4-BE49-F238E27FC236}">
                <a16:creationId xmlns:a16="http://schemas.microsoft.com/office/drawing/2014/main" id="{16241DEE-FAA1-044F-AD62-83D18178BEE0}"/>
              </a:ext>
            </a:extLst>
          </p:cNvPr>
          <p:cNvSpPr/>
          <p:nvPr/>
        </p:nvSpPr>
        <p:spPr>
          <a:xfrm rot="1818982">
            <a:off x="5084643" y="4495577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Up Arrow 47">
            <a:extLst>
              <a:ext uri="{FF2B5EF4-FFF2-40B4-BE49-F238E27FC236}">
                <a16:creationId xmlns:a16="http://schemas.microsoft.com/office/drawing/2014/main" id="{A1CC723A-E58F-3947-ABF9-64BA7D5D15AD}"/>
              </a:ext>
            </a:extLst>
          </p:cNvPr>
          <p:cNvSpPr/>
          <p:nvPr/>
        </p:nvSpPr>
        <p:spPr>
          <a:xfrm rot="18035196">
            <a:off x="7694576" y="4480802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Up Arrow 48">
            <a:extLst>
              <a:ext uri="{FF2B5EF4-FFF2-40B4-BE49-F238E27FC236}">
                <a16:creationId xmlns:a16="http://schemas.microsoft.com/office/drawing/2014/main" id="{CF792C68-2194-5943-8AA1-19BF4A85D5D2}"/>
              </a:ext>
            </a:extLst>
          </p:cNvPr>
          <p:cNvSpPr/>
          <p:nvPr/>
        </p:nvSpPr>
        <p:spPr>
          <a:xfrm rot="14406271">
            <a:off x="7122973" y="4480802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21DFECB-AFE0-3C43-8383-CB543BDD599D}"/>
              </a:ext>
            </a:extLst>
          </p:cNvPr>
          <p:cNvSpPr/>
          <p:nvPr/>
        </p:nvSpPr>
        <p:spPr>
          <a:xfrm>
            <a:off x="1373977" y="2727251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C7689F-1088-0147-851F-7CA18C87C062}"/>
              </a:ext>
            </a:extLst>
          </p:cNvPr>
          <p:cNvSpPr/>
          <p:nvPr/>
        </p:nvSpPr>
        <p:spPr>
          <a:xfrm>
            <a:off x="921546" y="3518521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E633D1E-BBAB-B643-BFAB-35839A466233}"/>
              </a:ext>
            </a:extLst>
          </p:cNvPr>
          <p:cNvSpPr/>
          <p:nvPr/>
        </p:nvSpPr>
        <p:spPr>
          <a:xfrm>
            <a:off x="1835946" y="3519223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Up Arrow 52">
            <a:extLst>
              <a:ext uri="{FF2B5EF4-FFF2-40B4-BE49-F238E27FC236}">
                <a16:creationId xmlns:a16="http://schemas.microsoft.com/office/drawing/2014/main" id="{177456EF-68FB-9943-8EA2-A9E7ADAFD4BD}"/>
              </a:ext>
            </a:extLst>
          </p:cNvPr>
          <p:cNvSpPr/>
          <p:nvPr/>
        </p:nvSpPr>
        <p:spPr>
          <a:xfrm>
            <a:off x="1725438" y="2807632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Up Arrow 53">
            <a:extLst>
              <a:ext uri="{FF2B5EF4-FFF2-40B4-BE49-F238E27FC236}">
                <a16:creationId xmlns:a16="http://schemas.microsoft.com/office/drawing/2014/main" id="{6565AA77-BFC0-AE48-9829-933426717145}"/>
              </a:ext>
            </a:extLst>
          </p:cNvPr>
          <p:cNvSpPr/>
          <p:nvPr/>
        </p:nvSpPr>
        <p:spPr>
          <a:xfrm rot="5400000">
            <a:off x="1752503" y="2807632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Up Arrow 54">
            <a:extLst>
              <a:ext uri="{FF2B5EF4-FFF2-40B4-BE49-F238E27FC236}">
                <a16:creationId xmlns:a16="http://schemas.microsoft.com/office/drawing/2014/main" id="{77649734-3257-7C49-9938-713F44E0767D}"/>
              </a:ext>
            </a:extLst>
          </p:cNvPr>
          <p:cNvSpPr/>
          <p:nvPr/>
        </p:nvSpPr>
        <p:spPr>
          <a:xfrm>
            <a:off x="2169026" y="3599605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Up Arrow 55">
            <a:extLst>
              <a:ext uri="{FF2B5EF4-FFF2-40B4-BE49-F238E27FC236}">
                <a16:creationId xmlns:a16="http://schemas.microsoft.com/office/drawing/2014/main" id="{9574A899-78E2-654C-A226-C67919C2454D}"/>
              </a:ext>
            </a:extLst>
          </p:cNvPr>
          <p:cNvSpPr/>
          <p:nvPr/>
        </p:nvSpPr>
        <p:spPr>
          <a:xfrm rot="5400000">
            <a:off x="2196091" y="3599605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Up Arrow 56">
            <a:extLst>
              <a:ext uri="{FF2B5EF4-FFF2-40B4-BE49-F238E27FC236}">
                <a16:creationId xmlns:a16="http://schemas.microsoft.com/office/drawing/2014/main" id="{CE33CC2C-2BD1-1145-8F5B-5B96E50DE007}"/>
              </a:ext>
            </a:extLst>
          </p:cNvPr>
          <p:cNvSpPr/>
          <p:nvPr/>
        </p:nvSpPr>
        <p:spPr>
          <a:xfrm>
            <a:off x="1254626" y="3598903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Up Arrow 57">
            <a:extLst>
              <a:ext uri="{FF2B5EF4-FFF2-40B4-BE49-F238E27FC236}">
                <a16:creationId xmlns:a16="http://schemas.microsoft.com/office/drawing/2014/main" id="{B0CDD76E-03CE-354B-B291-39B3365B0564}"/>
              </a:ext>
            </a:extLst>
          </p:cNvPr>
          <p:cNvSpPr/>
          <p:nvPr/>
        </p:nvSpPr>
        <p:spPr>
          <a:xfrm rot="5400000">
            <a:off x="1281691" y="3598903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2B0E999-82F3-A64D-ACD1-8B1157544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82" y="5186909"/>
            <a:ext cx="3195789" cy="56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3846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4817A4FE-FA89-7440-879E-3FA0223ED523}"/>
              </a:ext>
            </a:extLst>
          </p:cNvPr>
          <p:cNvSpPr/>
          <p:nvPr/>
        </p:nvSpPr>
        <p:spPr>
          <a:xfrm>
            <a:off x="1373977" y="2727251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ACA82C3-B109-EB41-BD9E-CD0D87B12540}"/>
              </a:ext>
            </a:extLst>
          </p:cNvPr>
          <p:cNvSpPr/>
          <p:nvPr/>
        </p:nvSpPr>
        <p:spPr>
          <a:xfrm>
            <a:off x="921546" y="3518521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380A1A-0B27-8A42-9C2D-641AF0A990E3}"/>
              </a:ext>
            </a:extLst>
          </p:cNvPr>
          <p:cNvSpPr/>
          <p:nvPr/>
        </p:nvSpPr>
        <p:spPr>
          <a:xfrm>
            <a:off x="1835946" y="3519223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Up Arrow 38">
            <a:extLst>
              <a:ext uri="{FF2B5EF4-FFF2-40B4-BE49-F238E27FC236}">
                <a16:creationId xmlns:a16="http://schemas.microsoft.com/office/drawing/2014/main" id="{27053A18-9521-AA47-8549-DB72AE7541B6}"/>
              </a:ext>
            </a:extLst>
          </p:cNvPr>
          <p:cNvSpPr/>
          <p:nvPr/>
        </p:nvSpPr>
        <p:spPr>
          <a:xfrm>
            <a:off x="1725438" y="2807632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Up Arrow 39">
            <a:extLst>
              <a:ext uri="{FF2B5EF4-FFF2-40B4-BE49-F238E27FC236}">
                <a16:creationId xmlns:a16="http://schemas.microsoft.com/office/drawing/2014/main" id="{1976D157-1A47-784B-8881-293358FDA41E}"/>
              </a:ext>
            </a:extLst>
          </p:cNvPr>
          <p:cNvSpPr/>
          <p:nvPr/>
        </p:nvSpPr>
        <p:spPr>
          <a:xfrm rot="5400000">
            <a:off x="1752503" y="2807632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Up Arrow 40">
            <a:extLst>
              <a:ext uri="{FF2B5EF4-FFF2-40B4-BE49-F238E27FC236}">
                <a16:creationId xmlns:a16="http://schemas.microsoft.com/office/drawing/2014/main" id="{32BF4C16-7F5B-1F4B-9E17-79A96BBD464A}"/>
              </a:ext>
            </a:extLst>
          </p:cNvPr>
          <p:cNvSpPr/>
          <p:nvPr/>
        </p:nvSpPr>
        <p:spPr>
          <a:xfrm>
            <a:off x="2169026" y="3599605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Up Arrow 41">
            <a:extLst>
              <a:ext uri="{FF2B5EF4-FFF2-40B4-BE49-F238E27FC236}">
                <a16:creationId xmlns:a16="http://schemas.microsoft.com/office/drawing/2014/main" id="{F9B07067-B6E0-8540-80D0-93C6B0D3D4F1}"/>
              </a:ext>
            </a:extLst>
          </p:cNvPr>
          <p:cNvSpPr/>
          <p:nvPr/>
        </p:nvSpPr>
        <p:spPr>
          <a:xfrm rot="5400000">
            <a:off x="2196091" y="3599605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Up Arrow 42">
            <a:extLst>
              <a:ext uri="{FF2B5EF4-FFF2-40B4-BE49-F238E27FC236}">
                <a16:creationId xmlns:a16="http://schemas.microsoft.com/office/drawing/2014/main" id="{7E7F7D19-1253-4449-8D91-A9D8B73D4FAE}"/>
              </a:ext>
            </a:extLst>
          </p:cNvPr>
          <p:cNvSpPr/>
          <p:nvPr/>
        </p:nvSpPr>
        <p:spPr>
          <a:xfrm>
            <a:off x="1254626" y="3598903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Up Arrow 43">
            <a:extLst>
              <a:ext uri="{FF2B5EF4-FFF2-40B4-BE49-F238E27FC236}">
                <a16:creationId xmlns:a16="http://schemas.microsoft.com/office/drawing/2014/main" id="{E9459128-05C6-6441-9B12-345F6565A8EE}"/>
              </a:ext>
            </a:extLst>
          </p:cNvPr>
          <p:cNvSpPr/>
          <p:nvPr/>
        </p:nvSpPr>
        <p:spPr>
          <a:xfrm rot="5400000">
            <a:off x="1281691" y="3598903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C3D98B-D08F-6E4F-A0F5-248E57249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(small) perturbation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75286-4BFC-FC48-B07C-9244D6373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87</a:t>
            </a:fld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C0CB127-F3E3-FA4C-BAB2-338DEA4C4A73}"/>
              </a:ext>
            </a:extLst>
          </p:cNvPr>
          <p:cNvSpPr/>
          <p:nvPr/>
        </p:nvSpPr>
        <p:spPr>
          <a:xfrm>
            <a:off x="1556777" y="3403250"/>
            <a:ext cx="547277" cy="54727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0F2F100-E3E4-9F45-801E-AB19D6A21F9B}"/>
              </a:ext>
            </a:extLst>
          </p:cNvPr>
          <p:cNvCxnSpPr/>
          <p:nvPr/>
        </p:nvCxnSpPr>
        <p:spPr>
          <a:xfrm>
            <a:off x="2968487" y="3641660"/>
            <a:ext cx="1960655" cy="6510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Up Arrow 33">
            <a:extLst>
              <a:ext uri="{FF2B5EF4-FFF2-40B4-BE49-F238E27FC236}">
                <a16:creationId xmlns:a16="http://schemas.microsoft.com/office/drawing/2014/main" id="{49BB352F-B6E6-4B43-92BF-C417CEB29CA5}"/>
              </a:ext>
            </a:extLst>
          </p:cNvPr>
          <p:cNvSpPr/>
          <p:nvPr/>
        </p:nvSpPr>
        <p:spPr>
          <a:xfrm>
            <a:off x="10176387" y="1356852"/>
            <a:ext cx="280219" cy="5250425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10E6C9-97D2-9342-A5F7-CAD217A44D8D}"/>
              </a:ext>
            </a:extLst>
          </p:cNvPr>
          <p:cNvSpPr txBox="1"/>
          <p:nvPr/>
        </p:nvSpPr>
        <p:spPr>
          <a:xfrm rot="5400000">
            <a:off x="10491828" y="3869158"/>
            <a:ext cx="82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Energy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6B0F4BD-75E9-2344-8D03-4A9050AEC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82" y="5186909"/>
            <a:ext cx="3195789" cy="565150"/>
          </a:xfrm>
          <a:prstGeom prst="rect">
            <a:avLst/>
          </a:prstGeom>
        </p:spPr>
      </p:pic>
      <p:sp>
        <p:nvSpPr>
          <p:cNvPr id="46" name="Up Arrow 45">
            <a:extLst>
              <a:ext uri="{FF2B5EF4-FFF2-40B4-BE49-F238E27FC236}">
                <a16:creationId xmlns:a16="http://schemas.microsoft.com/office/drawing/2014/main" id="{E06C87CE-FD38-1749-A2D1-EED72280D3D2}"/>
              </a:ext>
            </a:extLst>
          </p:cNvPr>
          <p:cNvSpPr/>
          <p:nvPr/>
        </p:nvSpPr>
        <p:spPr>
          <a:xfrm>
            <a:off x="1701844" y="3403251"/>
            <a:ext cx="216689" cy="50948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Up Arrow 46">
            <a:extLst>
              <a:ext uri="{FF2B5EF4-FFF2-40B4-BE49-F238E27FC236}">
                <a16:creationId xmlns:a16="http://schemas.microsoft.com/office/drawing/2014/main" id="{1ADE9F30-2A20-B74E-951C-2AF6F15FAC3E}"/>
              </a:ext>
            </a:extLst>
          </p:cNvPr>
          <p:cNvSpPr/>
          <p:nvPr/>
        </p:nvSpPr>
        <p:spPr>
          <a:xfrm rot="5400000">
            <a:off x="1716538" y="3401510"/>
            <a:ext cx="222366" cy="54189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71FDC32-D2FC-E24C-A13C-D197D6C99992}"/>
              </a:ext>
            </a:extLst>
          </p:cNvPr>
          <p:cNvSpPr/>
          <p:nvPr/>
        </p:nvSpPr>
        <p:spPr>
          <a:xfrm>
            <a:off x="5217250" y="4346099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C00173A-1653-1444-B70B-14878F962AC0}"/>
              </a:ext>
            </a:extLst>
          </p:cNvPr>
          <p:cNvSpPr/>
          <p:nvPr/>
        </p:nvSpPr>
        <p:spPr>
          <a:xfrm rot="1815831">
            <a:off x="4940611" y="482992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625E8809-D485-6747-B05F-BE4BE01DD2A5}"/>
              </a:ext>
            </a:extLst>
          </p:cNvPr>
          <p:cNvSpPr/>
          <p:nvPr/>
        </p:nvSpPr>
        <p:spPr>
          <a:xfrm rot="19817032">
            <a:off x="5499722" y="483035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173B195-3FB5-9C43-8BA5-DC9CA8F89942}"/>
              </a:ext>
            </a:extLst>
          </p:cNvPr>
          <p:cNvCxnSpPr/>
          <p:nvPr/>
        </p:nvCxnSpPr>
        <p:spPr>
          <a:xfrm flipV="1">
            <a:off x="5496806" y="4346099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8DC8CA0-4C27-D444-991B-13B457DBE2F2}"/>
              </a:ext>
            </a:extLst>
          </p:cNvPr>
          <p:cNvCxnSpPr/>
          <p:nvPr/>
        </p:nvCxnSpPr>
        <p:spPr>
          <a:xfrm rot="1815831" flipV="1">
            <a:off x="5220167" y="4829922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27ED8BC-FB58-624A-8863-50EA14CDC11F}"/>
              </a:ext>
            </a:extLst>
          </p:cNvPr>
          <p:cNvCxnSpPr/>
          <p:nvPr/>
        </p:nvCxnSpPr>
        <p:spPr>
          <a:xfrm rot="19817032" flipV="1">
            <a:off x="5779278" y="4830351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18AC9183-3FF9-1245-A4FD-EA5EC75AA824}"/>
              </a:ext>
            </a:extLst>
          </p:cNvPr>
          <p:cNvSpPr/>
          <p:nvPr/>
        </p:nvSpPr>
        <p:spPr>
          <a:xfrm>
            <a:off x="7265512" y="430824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02DE84E-3665-E849-AC1A-ED013AA97982}"/>
              </a:ext>
            </a:extLst>
          </p:cNvPr>
          <p:cNvSpPr/>
          <p:nvPr/>
        </p:nvSpPr>
        <p:spPr>
          <a:xfrm rot="9019247">
            <a:off x="6988873" y="4792063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25341D8-C3F4-8844-9633-1F812261CEB5}"/>
              </a:ext>
            </a:extLst>
          </p:cNvPr>
          <p:cNvSpPr/>
          <p:nvPr/>
        </p:nvSpPr>
        <p:spPr>
          <a:xfrm rot="12615382">
            <a:off x="7547984" y="479249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0463104-15B4-554B-91D4-BC981755F30A}"/>
              </a:ext>
            </a:extLst>
          </p:cNvPr>
          <p:cNvCxnSpPr/>
          <p:nvPr/>
        </p:nvCxnSpPr>
        <p:spPr>
          <a:xfrm rot="9019247">
            <a:off x="6988873" y="5071618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853394D-A991-9C48-BC9D-D877CA094263}"/>
              </a:ext>
            </a:extLst>
          </p:cNvPr>
          <p:cNvCxnSpPr/>
          <p:nvPr/>
        </p:nvCxnSpPr>
        <p:spPr>
          <a:xfrm rot="12615382">
            <a:off x="7547984" y="5072048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C8296FF1-8C1E-F246-8F7C-1C668BA8B3F4}"/>
              </a:ext>
            </a:extLst>
          </p:cNvPr>
          <p:cNvSpPr/>
          <p:nvPr/>
        </p:nvSpPr>
        <p:spPr>
          <a:xfrm>
            <a:off x="5217250" y="4346099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7791B5C-6CC8-F742-AFF4-BD346ADB23B1}"/>
              </a:ext>
            </a:extLst>
          </p:cNvPr>
          <p:cNvSpPr/>
          <p:nvPr/>
        </p:nvSpPr>
        <p:spPr>
          <a:xfrm rot="1815831">
            <a:off x="4940611" y="482992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A3E99AB-1BF6-BA46-952E-4D873165D13F}"/>
              </a:ext>
            </a:extLst>
          </p:cNvPr>
          <p:cNvSpPr/>
          <p:nvPr/>
        </p:nvSpPr>
        <p:spPr>
          <a:xfrm rot="19817032">
            <a:off x="5499722" y="4830351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A560C27-B377-664A-B70F-5E52CBED1806}"/>
              </a:ext>
            </a:extLst>
          </p:cNvPr>
          <p:cNvSpPr/>
          <p:nvPr/>
        </p:nvSpPr>
        <p:spPr>
          <a:xfrm>
            <a:off x="7265512" y="430824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14230F8-F530-F34E-93A8-2EBFC0704CEC}"/>
              </a:ext>
            </a:extLst>
          </p:cNvPr>
          <p:cNvSpPr/>
          <p:nvPr/>
        </p:nvSpPr>
        <p:spPr>
          <a:xfrm rot="9019247">
            <a:off x="6988873" y="4792063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BDAD7B3-7819-3045-A1B4-2CD74BDFA19C}"/>
              </a:ext>
            </a:extLst>
          </p:cNvPr>
          <p:cNvSpPr/>
          <p:nvPr/>
        </p:nvSpPr>
        <p:spPr>
          <a:xfrm rot="12615382">
            <a:off x="7547984" y="479249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Up Arrow 64">
            <a:extLst>
              <a:ext uri="{FF2B5EF4-FFF2-40B4-BE49-F238E27FC236}">
                <a16:creationId xmlns:a16="http://schemas.microsoft.com/office/drawing/2014/main" id="{170D3D4B-6347-074F-8EC6-5CC43010811E}"/>
              </a:ext>
            </a:extLst>
          </p:cNvPr>
          <p:cNvSpPr/>
          <p:nvPr/>
        </p:nvSpPr>
        <p:spPr>
          <a:xfrm>
            <a:off x="5371752" y="4380459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Up Arrow 65">
            <a:extLst>
              <a:ext uri="{FF2B5EF4-FFF2-40B4-BE49-F238E27FC236}">
                <a16:creationId xmlns:a16="http://schemas.microsoft.com/office/drawing/2014/main" id="{8F45A1CA-1019-6743-94AC-F71DCCED0824}"/>
              </a:ext>
            </a:extLst>
          </p:cNvPr>
          <p:cNvSpPr/>
          <p:nvPr/>
        </p:nvSpPr>
        <p:spPr>
          <a:xfrm rot="19820759">
            <a:off x="5656246" y="4864282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Up Arrow 66">
            <a:extLst>
              <a:ext uri="{FF2B5EF4-FFF2-40B4-BE49-F238E27FC236}">
                <a16:creationId xmlns:a16="http://schemas.microsoft.com/office/drawing/2014/main" id="{B24A3647-0F4E-B443-8D6E-4315E645B1D5}"/>
              </a:ext>
            </a:extLst>
          </p:cNvPr>
          <p:cNvSpPr/>
          <p:nvPr/>
        </p:nvSpPr>
        <p:spPr>
          <a:xfrm rot="1818982">
            <a:off x="5084643" y="4864282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Up Arrow 67">
            <a:extLst>
              <a:ext uri="{FF2B5EF4-FFF2-40B4-BE49-F238E27FC236}">
                <a16:creationId xmlns:a16="http://schemas.microsoft.com/office/drawing/2014/main" id="{940440A2-2388-074F-8AA3-A1544FC01A85}"/>
              </a:ext>
            </a:extLst>
          </p:cNvPr>
          <p:cNvSpPr/>
          <p:nvPr/>
        </p:nvSpPr>
        <p:spPr>
          <a:xfrm rot="18035196">
            <a:off x="7694576" y="4849507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Up Arrow 68">
            <a:extLst>
              <a:ext uri="{FF2B5EF4-FFF2-40B4-BE49-F238E27FC236}">
                <a16:creationId xmlns:a16="http://schemas.microsoft.com/office/drawing/2014/main" id="{5B06831E-70B7-DC4D-BE1D-DDAAA9D46B47}"/>
              </a:ext>
            </a:extLst>
          </p:cNvPr>
          <p:cNvSpPr/>
          <p:nvPr/>
        </p:nvSpPr>
        <p:spPr>
          <a:xfrm rot="14406271">
            <a:off x="7122973" y="4849507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Up Arrow 69">
            <a:extLst>
              <a:ext uri="{FF2B5EF4-FFF2-40B4-BE49-F238E27FC236}">
                <a16:creationId xmlns:a16="http://schemas.microsoft.com/office/drawing/2014/main" id="{E04BA15C-EE1C-F047-85D9-382AA142C756}"/>
              </a:ext>
            </a:extLst>
          </p:cNvPr>
          <p:cNvSpPr/>
          <p:nvPr/>
        </p:nvSpPr>
        <p:spPr>
          <a:xfrm rot="10800000">
            <a:off x="8559685" y="4295966"/>
            <a:ext cx="260272" cy="609244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106163E-E072-9C49-BACA-58587DFA3A39}"/>
              </a:ext>
            </a:extLst>
          </p:cNvPr>
          <p:cNvSpPr/>
          <p:nvPr/>
        </p:nvSpPr>
        <p:spPr>
          <a:xfrm>
            <a:off x="5249607" y="4661983"/>
            <a:ext cx="547277" cy="54727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Up Arrow 72">
            <a:extLst>
              <a:ext uri="{FF2B5EF4-FFF2-40B4-BE49-F238E27FC236}">
                <a16:creationId xmlns:a16="http://schemas.microsoft.com/office/drawing/2014/main" id="{C7682494-D12C-C246-A187-5EEF4FA19EC4}"/>
              </a:ext>
            </a:extLst>
          </p:cNvPr>
          <p:cNvSpPr/>
          <p:nvPr/>
        </p:nvSpPr>
        <p:spPr>
          <a:xfrm rot="10800000">
            <a:off x="5409422" y="4676732"/>
            <a:ext cx="216689" cy="50948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2B887180-9D96-FB47-8706-11FC12EB5692}"/>
              </a:ext>
            </a:extLst>
          </p:cNvPr>
          <p:cNvSpPr/>
          <p:nvPr/>
        </p:nvSpPr>
        <p:spPr>
          <a:xfrm rot="16200000">
            <a:off x="7276004" y="4667643"/>
            <a:ext cx="547277" cy="54727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Up Arrow 75">
            <a:extLst>
              <a:ext uri="{FF2B5EF4-FFF2-40B4-BE49-F238E27FC236}">
                <a16:creationId xmlns:a16="http://schemas.microsoft.com/office/drawing/2014/main" id="{EE536E30-3324-EE4A-A439-53FC572B640F}"/>
              </a:ext>
            </a:extLst>
          </p:cNvPr>
          <p:cNvSpPr/>
          <p:nvPr/>
        </p:nvSpPr>
        <p:spPr>
          <a:xfrm rot="5400000">
            <a:off x="7435819" y="4682392"/>
            <a:ext cx="216689" cy="50948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9119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extLst>
              <a:ext uri="{FF2B5EF4-FFF2-40B4-BE49-F238E27FC236}">
                <a16:creationId xmlns:a16="http://schemas.microsoft.com/office/drawing/2014/main" id="{288239C7-1E5E-CE42-853A-895DC8DB82B2}"/>
              </a:ext>
            </a:extLst>
          </p:cNvPr>
          <p:cNvSpPr/>
          <p:nvPr/>
        </p:nvSpPr>
        <p:spPr>
          <a:xfrm>
            <a:off x="1373977" y="2727251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40B59DC-C5C6-3C4F-9C6A-960C9E1EE2B8}"/>
              </a:ext>
            </a:extLst>
          </p:cNvPr>
          <p:cNvSpPr/>
          <p:nvPr/>
        </p:nvSpPr>
        <p:spPr>
          <a:xfrm>
            <a:off x="921546" y="3518521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D528114-2AEF-8F42-8620-A849959421C7}"/>
              </a:ext>
            </a:extLst>
          </p:cNvPr>
          <p:cNvSpPr/>
          <p:nvPr/>
        </p:nvSpPr>
        <p:spPr>
          <a:xfrm>
            <a:off x="1835946" y="3519223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Up Arrow 39">
            <a:extLst>
              <a:ext uri="{FF2B5EF4-FFF2-40B4-BE49-F238E27FC236}">
                <a16:creationId xmlns:a16="http://schemas.microsoft.com/office/drawing/2014/main" id="{96B18E03-FAB2-5745-A754-931DACB746B9}"/>
              </a:ext>
            </a:extLst>
          </p:cNvPr>
          <p:cNvSpPr/>
          <p:nvPr/>
        </p:nvSpPr>
        <p:spPr>
          <a:xfrm>
            <a:off x="1725438" y="2807632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Up Arrow 40">
            <a:extLst>
              <a:ext uri="{FF2B5EF4-FFF2-40B4-BE49-F238E27FC236}">
                <a16:creationId xmlns:a16="http://schemas.microsoft.com/office/drawing/2014/main" id="{EDFA5CC6-74D3-504D-AD96-AAF6BCC0D11C}"/>
              </a:ext>
            </a:extLst>
          </p:cNvPr>
          <p:cNvSpPr/>
          <p:nvPr/>
        </p:nvSpPr>
        <p:spPr>
          <a:xfrm rot="5400000">
            <a:off x="1752503" y="2807632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Up Arrow 41">
            <a:extLst>
              <a:ext uri="{FF2B5EF4-FFF2-40B4-BE49-F238E27FC236}">
                <a16:creationId xmlns:a16="http://schemas.microsoft.com/office/drawing/2014/main" id="{4267A17B-C011-C249-AC1D-68AB3C28D286}"/>
              </a:ext>
            </a:extLst>
          </p:cNvPr>
          <p:cNvSpPr/>
          <p:nvPr/>
        </p:nvSpPr>
        <p:spPr>
          <a:xfrm>
            <a:off x="2169026" y="3599605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Up Arrow 42">
            <a:extLst>
              <a:ext uri="{FF2B5EF4-FFF2-40B4-BE49-F238E27FC236}">
                <a16:creationId xmlns:a16="http://schemas.microsoft.com/office/drawing/2014/main" id="{BB2192EF-8D5F-9C4E-9668-047C9AFF6A07}"/>
              </a:ext>
            </a:extLst>
          </p:cNvPr>
          <p:cNvSpPr/>
          <p:nvPr/>
        </p:nvSpPr>
        <p:spPr>
          <a:xfrm rot="5400000">
            <a:off x="2196091" y="3599605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Up Arrow 43">
            <a:extLst>
              <a:ext uri="{FF2B5EF4-FFF2-40B4-BE49-F238E27FC236}">
                <a16:creationId xmlns:a16="http://schemas.microsoft.com/office/drawing/2014/main" id="{65A6F7D4-47D8-BC4C-9C6B-C11CCC733BDB}"/>
              </a:ext>
            </a:extLst>
          </p:cNvPr>
          <p:cNvSpPr/>
          <p:nvPr/>
        </p:nvSpPr>
        <p:spPr>
          <a:xfrm>
            <a:off x="1254626" y="3598903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Up Arrow 44">
            <a:extLst>
              <a:ext uri="{FF2B5EF4-FFF2-40B4-BE49-F238E27FC236}">
                <a16:creationId xmlns:a16="http://schemas.microsoft.com/office/drawing/2014/main" id="{500A32A9-F7F8-2C46-AE0D-E10E5EEFC819}"/>
              </a:ext>
            </a:extLst>
          </p:cNvPr>
          <p:cNvSpPr/>
          <p:nvPr/>
        </p:nvSpPr>
        <p:spPr>
          <a:xfrm rot="5400000">
            <a:off x="1281691" y="3598903"/>
            <a:ext cx="211476" cy="7536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A352FB-87F2-8442-B235-FCAE820B9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(small) perturbation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D8B57D-4FB7-BD46-94F5-003DBF8BA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88</a:t>
            </a:fld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34D4867-537D-F64D-BFAF-9958F883CA48}"/>
              </a:ext>
            </a:extLst>
          </p:cNvPr>
          <p:cNvCxnSpPr/>
          <p:nvPr/>
        </p:nvCxnSpPr>
        <p:spPr>
          <a:xfrm>
            <a:off x="2968487" y="3641660"/>
            <a:ext cx="1960655" cy="6510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Up Arrow 34">
            <a:extLst>
              <a:ext uri="{FF2B5EF4-FFF2-40B4-BE49-F238E27FC236}">
                <a16:creationId xmlns:a16="http://schemas.microsoft.com/office/drawing/2014/main" id="{51F77CB4-72C0-7449-A2EC-1C2E0F06CBB6}"/>
              </a:ext>
            </a:extLst>
          </p:cNvPr>
          <p:cNvSpPr/>
          <p:nvPr/>
        </p:nvSpPr>
        <p:spPr>
          <a:xfrm>
            <a:off x="10176387" y="1356852"/>
            <a:ext cx="280219" cy="5250425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5B52B01-5DCF-7241-9E6B-CFF2AA84EFA9}"/>
              </a:ext>
            </a:extLst>
          </p:cNvPr>
          <p:cNvSpPr txBox="1"/>
          <p:nvPr/>
        </p:nvSpPr>
        <p:spPr>
          <a:xfrm rot="5400000">
            <a:off x="10491828" y="3869158"/>
            <a:ext cx="82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Energy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9B091882-B831-2948-BF05-1557EDC52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82" y="5186909"/>
            <a:ext cx="3195789" cy="565150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212083E8-EAF2-474A-B849-292ACDF03C3E}"/>
              </a:ext>
            </a:extLst>
          </p:cNvPr>
          <p:cNvSpPr/>
          <p:nvPr/>
        </p:nvSpPr>
        <p:spPr>
          <a:xfrm>
            <a:off x="1556777" y="2297123"/>
            <a:ext cx="547277" cy="54727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Up Arrow 47">
            <a:extLst>
              <a:ext uri="{FF2B5EF4-FFF2-40B4-BE49-F238E27FC236}">
                <a16:creationId xmlns:a16="http://schemas.microsoft.com/office/drawing/2014/main" id="{7B1EB542-B91C-0848-9505-D450A3E24BDB}"/>
              </a:ext>
            </a:extLst>
          </p:cNvPr>
          <p:cNvSpPr/>
          <p:nvPr/>
        </p:nvSpPr>
        <p:spPr>
          <a:xfrm>
            <a:off x="1701844" y="2297124"/>
            <a:ext cx="216689" cy="50948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Up Arrow 48">
            <a:extLst>
              <a:ext uri="{FF2B5EF4-FFF2-40B4-BE49-F238E27FC236}">
                <a16:creationId xmlns:a16="http://schemas.microsoft.com/office/drawing/2014/main" id="{698E45C3-1313-0648-A857-8E1D2A64503C}"/>
              </a:ext>
            </a:extLst>
          </p:cNvPr>
          <p:cNvSpPr/>
          <p:nvPr/>
        </p:nvSpPr>
        <p:spPr>
          <a:xfrm rot="5400000">
            <a:off x="1716538" y="2295383"/>
            <a:ext cx="222366" cy="54189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Up Arrow 49">
            <a:extLst>
              <a:ext uri="{FF2B5EF4-FFF2-40B4-BE49-F238E27FC236}">
                <a16:creationId xmlns:a16="http://schemas.microsoft.com/office/drawing/2014/main" id="{9A6FE59A-4DB5-DF4C-94AA-C97B3185F5DC}"/>
              </a:ext>
            </a:extLst>
          </p:cNvPr>
          <p:cNvSpPr/>
          <p:nvPr/>
        </p:nvSpPr>
        <p:spPr>
          <a:xfrm rot="10800000">
            <a:off x="8559685" y="4295966"/>
            <a:ext cx="260272" cy="609244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Up Arrow 50">
            <a:extLst>
              <a:ext uri="{FF2B5EF4-FFF2-40B4-BE49-F238E27FC236}">
                <a16:creationId xmlns:a16="http://schemas.microsoft.com/office/drawing/2014/main" id="{ECE1D438-ACA2-E348-9EF3-C36DCDDC312C}"/>
              </a:ext>
            </a:extLst>
          </p:cNvPr>
          <p:cNvSpPr/>
          <p:nvPr/>
        </p:nvSpPr>
        <p:spPr>
          <a:xfrm rot="10800000">
            <a:off x="6352886" y="4297640"/>
            <a:ext cx="237506" cy="983694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7C87D79-4D02-164B-B2CF-4F8E32B5A9F0}"/>
              </a:ext>
            </a:extLst>
          </p:cNvPr>
          <p:cNvSpPr/>
          <p:nvPr/>
        </p:nvSpPr>
        <p:spPr>
          <a:xfrm>
            <a:off x="5217250" y="4921284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C712068-702C-A24F-AF78-2E1CA018E549}"/>
              </a:ext>
            </a:extLst>
          </p:cNvPr>
          <p:cNvSpPr/>
          <p:nvPr/>
        </p:nvSpPr>
        <p:spPr>
          <a:xfrm rot="1815831">
            <a:off x="4940611" y="5405107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F5274C5-562F-5843-98D1-152CDDAB06E8}"/>
              </a:ext>
            </a:extLst>
          </p:cNvPr>
          <p:cNvSpPr/>
          <p:nvPr/>
        </p:nvSpPr>
        <p:spPr>
          <a:xfrm rot="19817032">
            <a:off x="5499722" y="5405536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297D0EE-9AC0-734D-8039-8905428F03BB}"/>
              </a:ext>
            </a:extLst>
          </p:cNvPr>
          <p:cNvCxnSpPr/>
          <p:nvPr/>
        </p:nvCxnSpPr>
        <p:spPr>
          <a:xfrm flipV="1">
            <a:off x="5496806" y="4921284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9C20432-380C-D249-B48F-4AD1920A22EC}"/>
              </a:ext>
            </a:extLst>
          </p:cNvPr>
          <p:cNvCxnSpPr/>
          <p:nvPr/>
        </p:nvCxnSpPr>
        <p:spPr>
          <a:xfrm rot="1815831" flipV="1">
            <a:off x="5220167" y="5405107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551FB75-9111-5E4D-8B1D-ED65DF85B458}"/>
              </a:ext>
            </a:extLst>
          </p:cNvPr>
          <p:cNvCxnSpPr/>
          <p:nvPr/>
        </p:nvCxnSpPr>
        <p:spPr>
          <a:xfrm rot="19817032" flipV="1">
            <a:off x="5779278" y="5405536"/>
            <a:ext cx="0" cy="5591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B2329E80-8035-BE41-80B8-BA542D3D2608}"/>
              </a:ext>
            </a:extLst>
          </p:cNvPr>
          <p:cNvSpPr/>
          <p:nvPr/>
        </p:nvSpPr>
        <p:spPr>
          <a:xfrm>
            <a:off x="7265512" y="430824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A7E2699-984D-5A41-8E44-99BB75150F82}"/>
              </a:ext>
            </a:extLst>
          </p:cNvPr>
          <p:cNvSpPr/>
          <p:nvPr/>
        </p:nvSpPr>
        <p:spPr>
          <a:xfrm rot="9019247">
            <a:off x="6988873" y="4792063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E47057A-4593-AE42-83F9-63A37393060B}"/>
              </a:ext>
            </a:extLst>
          </p:cNvPr>
          <p:cNvSpPr/>
          <p:nvPr/>
        </p:nvSpPr>
        <p:spPr>
          <a:xfrm rot="12615382">
            <a:off x="7547984" y="479249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F62B7C3-E11F-C742-813D-A5861EF60BBD}"/>
              </a:ext>
            </a:extLst>
          </p:cNvPr>
          <p:cNvCxnSpPr/>
          <p:nvPr/>
        </p:nvCxnSpPr>
        <p:spPr>
          <a:xfrm rot="9019247">
            <a:off x="6988873" y="5071618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9C4A6B1-6D0E-214C-BE88-16767199ABD5}"/>
              </a:ext>
            </a:extLst>
          </p:cNvPr>
          <p:cNvCxnSpPr/>
          <p:nvPr/>
        </p:nvCxnSpPr>
        <p:spPr>
          <a:xfrm rot="12615382">
            <a:off x="7547984" y="5072048"/>
            <a:ext cx="55911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F17259C0-D1A0-8C4D-93B3-76DF0A8432A9}"/>
              </a:ext>
            </a:extLst>
          </p:cNvPr>
          <p:cNvSpPr/>
          <p:nvPr/>
        </p:nvSpPr>
        <p:spPr>
          <a:xfrm>
            <a:off x="5217250" y="4921284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3A8D913-A691-424E-B95B-6778CA51C0E1}"/>
              </a:ext>
            </a:extLst>
          </p:cNvPr>
          <p:cNvSpPr/>
          <p:nvPr/>
        </p:nvSpPr>
        <p:spPr>
          <a:xfrm rot="1815831">
            <a:off x="4940611" y="5405107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3CF212A-58EC-A44D-8A7F-115DDF5F2FBF}"/>
              </a:ext>
            </a:extLst>
          </p:cNvPr>
          <p:cNvSpPr/>
          <p:nvPr/>
        </p:nvSpPr>
        <p:spPr>
          <a:xfrm rot="19817032">
            <a:off x="5499722" y="5405536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8D11311-F150-C842-9104-CB35AFCB37FA}"/>
              </a:ext>
            </a:extLst>
          </p:cNvPr>
          <p:cNvSpPr/>
          <p:nvPr/>
        </p:nvSpPr>
        <p:spPr>
          <a:xfrm>
            <a:off x="7265512" y="4308240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03B5C81-CDE5-4349-8DC3-16D6B0F372BD}"/>
              </a:ext>
            </a:extLst>
          </p:cNvPr>
          <p:cNvSpPr/>
          <p:nvPr/>
        </p:nvSpPr>
        <p:spPr>
          <a:xfrm rot="9019247">
            <a:off x="6988873" y="4792063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E026928B-E870-B948-9382-FE425070A572}"/>
              </a:ext>
            </a:extLst>
          </p:cNvPr>
          <p:cNvSpPr/>
          <p:nvPr/>
        </p:nvSpPr>
        <p:spPr>
          <a:xfrm rot="12615382">
            <a:off x="7547984" y="4792492"/>
            <a:ext cx="559111" cy="559111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Up Arrow 68">
            <a:extLst>
              <a:ext uri="{FF2B5EF4-FFF2-40B4-BE49-F238E27FC236}">
                <a16:creationId xmlns:a16="http://schemas.microsoft.com/office/drawing/2014/main" id="{E10BC0BF-E73A-B04F-837C-8A60E5C8C976}"/>
              </a:ext>
            </a:extLst>
          </p:cNvPr>
          <p:cNvSpPr/>
          <p:nvPr/>
        </p:nvSpPr>
        <p:spPr>
          <a:xfrm>
            <a:off x="5371752" y="4955644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Up Arrow 69">
            <a:extLst>
              <a:ext uri="{FF2B5EF4-FFF2-40B4-BE49-F238E27FC236}">
                <a16:creationId xmlns:a16="http://schemas.microsoft.com/office/drawing/2014/main" id="{D649AFAB-6825-3A49-8275-C9CA84123A36}"/>
              </a:ext>
            </a:extLst>
          </p:cNvPr>
          <p:cNvSpPr/>
          <p:nvPr/>
        </p:nvSpPr>
        <p:spPr>
          <a:xfrm rot="19820759">
            <a:off x="5656246" y="5439467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Up Arrow 70">
            <a:extLst>
              <a:ext uri="{FF2B5EF4-FFF2-40B4-BE49-F238E27FC236}">
                <a16:creationId xmlns:a16="http://schemas.microsoft.com/office/drawing/2014/main" id="{05925D3C-02E1-5C4E-9967-F8E8A8E4BF0D}"/>
              </a:ext>
            </a:extLst>
          </p:cNvPr>
          <p:cNvSpPr/>
          <p:nvPr/>
        </p:nvSpPr>
        <p:spPr>
          <a:xfrm rot="1818982">
            <a:off x="5084643" y="5439467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Up Arrow 71">
            <a:extLst>
              <a:ext uri="{FF2B5EF4-FFF2-40B4-BE49-F238E27FC236}">
                <a16:creationId xmlns:a16="http://schemas.microsoft.com/office/drawing/2014/main" id="{47D5C1C0-3992-1D42-8B6C-0B304CFEE53F}"/>
              </a:ext>
            </a:extLst>
          </p:cNvPr>
          <p:cNvSpPr/>
          <p:nvPr/>
        </p:nvSpPr>
        <p:spPr>
          <a:xfrm rot="18035196">
            <a:off x="7694576" y="4849507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Up Arrow 72">
            <a:extLst>
              <a:ext uri="{FF2B5EF4-FFF2-40B4-BE49-F238E27FC236}">
                <a16:creationId xmlns:a16="http://schemas.microsoft.com/office/drawing/2014/main" id="{6390E083-A9ED-4B4E-AFC6-4DF934E34975}"/>
              </a:ext>
            </a:extLst>
          </p:cNvPr>
          <p:cNvSpPr/>
          <p:nvPr/>
        </p:nvSpPr>
        <p:spPr>
          <a:xfrm rot="14406271">
            <a:off x="7122973" y="4849507"/>
            <a:ext cx="279264" cy="46877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416B25C1-283B-CB4D-B6EE-279A527C366C}"/>
              </a:ext>
            </a:extLst>
          </p:cNvPr>
          <p:cNvSpPr/>
          <p:nvPr/>
        </p:nvSpPr>
        <p:spPr>
          <a:xfrm>
            <a:off x="5249607" y="4529246"/>
            <a:ext cx="547277" cy="54727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Up Arrow 74">
            <a:extLst>
              <a:ext uri="{FF2B5EF4-FFF2-40B4-BE49-F238E27FC236}">
                <a16:creationId xmlns:a16="http://schemas.microsoft.com/office/drawing/2014/main" id="{D62CAC0F-FF36-7341-9D2E-6F10E143F13A}"/>
              </a:ext>
            </a:extLst>
          </p:cNvPr>
          <p:cNvSpPr/>
          <p:nvPr/>
        </p:nvSpPr>
        <p:spPr>
          <a:xfrm>
            <a:off x="5409422" y="4543995"/>
            <a:ext cx="216689" cy="50948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F425A5AF-E6C1-3E47-BD90-F35399655C9B}"/>
              </a:ext>
            </a:extLst>
          </p:cNvPr>
          <p:cNvSpPr/>
          <p:nvPr/>
        </p:nvSpPr>
        <p:spPr>
          <a:xfrm rot="16200000">
            <a:off x="7276004" y="3871231"/>
            <a:ext cx="547277" cy="54727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Up Arrow 76">
            <a:extLst>
              <a:ext uri="{FF2B5EF4-FFF2-40B4-BE49-F238E27FC236}">
                <a16:creationId xmlns:a16="http://schemas.microsoft.com/office/drawing/2014/main" id="{66113FFA-6470-3443-A3DF-3CDA1E1AC868}"/>
              </a:ext>
            </a:extLst>
          </p:cNvPr>
          <p:cNvSpPr/>
          <p:nvPr/>
        </p:nvSpPr>
        <p:spPr>
          <a:xfrm rot="5400000">
            <a:off x="7435819" y="3885980"/>
            <a:ext cx="216689" cy="50948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85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27E49-C0BE-6249-A4D1-7C897CE32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Nanophotonics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900CC-AC6A-824E-9008-B15B3B3F9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1EEB49-1D2D-6F46-A730-D47A47845F0B}"/>
              </a:ext>
            </a:extLst>
          </p:cNvPr>
          <p:cNvSpPr txBox="1"/>
          <p:nvPr/>
        </p:nvSpPr>
        <p:spPr>
          <a:xfrm>
            <a:off x="1713772" y="1843088"/>
            <a:ext cx="29293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Nanotechnology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34B177-D1C4-0E41-827A-1BC6B7377413}"/>
              </a:ext>
            </a:extLst>
          </p:cNvPr>
          <p:cNvSpPr txBox="1"/>
          <p:nvPr/>
        </p:nvSpPr>
        <p:spPr>
          <a:xfrm>
            <a:off x="7231196" y="1843088"/>
            <a:ext cx="355315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Photonics</a:t>
            </a:r>
          </a:p>
          <a:p>
            <a:pPr algn="ctr"/>
            <a:r>
              <a:rPr lang="en-US" sz="3200" dirty="0"/>
              <a:t>(photon electronics)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D42686E4-3D2F-3245-B379-B6E560A625CB}"/>
              </a:ext>
            </a:extLst>
          </p:cNvPr>
          <p:cNvSpPr/>
          <p:nvPr/>
        </p:nvSpPr>
        <p:spPr>
          <a:xfrm rot="17165473">
            <a:off x="7172285" y="1081087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E2E6E6BE-D567-E449-8AB9-3B5FB958E368}"/>
              </a:ext>
            </a:extLst>
          </p:cNvPr>
          <p:cNvSpPr/>
          <p:nvPr/>
        </p:nvSpPr>
        <p:spPr>
          <a:xfrm rot="4434527" flipH="1">
            <a:off x="4657685" y="1081086"/>
            <a:ext cx="469900" cy="1219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84F229-A6FA-764B-89FF-DB216ECDFCA9}"/>
              </a:ext>
            </a:extLst>
          </p:cNvPr>
          <p:cNvCxnSpPr>
            <a:stCxn id="2" idx="2"/>
          </p:cNvCxnSpPr>
          <p:nvPr/>
        </p:nvCxnSpPr>
        <p:spPr>
          <a:xfrm>
            <a:off x="6096000" y="1690688"/>
            <a:ext cx="0" cy="5167312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01404DD-81A7-1749-9F42-6B0A1FE9F407}"/>
              </a:ext>
            </a:extLst>
          </p:cNvPr>
          <p:cNvSpPr txBox="1"/>
          <p:nvPr/>
        </p:nvSpPr>
        <p:spPr>
          <a:xfrm>
            <a:off x="965201" y="2831581"/>
            <a:ext cx="442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Feynman: “there’s room at the bottom” 1954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23582F-E3B9-9B45-A008-54C34AA3F4EC}"/>
              </a:ext>
            </a:extLst>
          </p:cNvPr>
          <p:cNvSpPr txBox="1"/>
          <p:nvPr/>
        </p:nvSpPr>
        <p:spPr>
          <a:xfrm>
            <a:off x="353187" y="4157140"/>
            <a:ext cx="565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Taniguchi: “on the basic concept of nanotechnology” 1974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FE6983-CBEF-6841-87E5-5ADB1CB6819B}"/>
              </a:ext>
            </a:extLst>
          </p:cNvPr>
          <p:cNvSpPr txBox="1"/>
          <p:nvPr/>
        </p:nvSpPr>
        <p:spPr>
          <a:xfrm>
            <a:off x="1144114" y="5482699"/>
            <a:ext cx="4068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Drexler: “molecular manufacturing” 1981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06DFFD-02E8-8940-9419-59944BB1A0E0}"/>
              </a:ext>
            </a:extLst>
          </p:cNvPr>
          <p:cNvSpPr txBox="1"/>
          <p:nvPr/>
        </p:nvSpPr>
        <p:spPr>
          <a:xfrm>
            <a:off x="7629351" y="3434084"/>
            <a:ext cx="2756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Bell: the photophone, 1880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32FEE5-08A2-0F4B-BF35-DDD78276C3F4}"/>
              </a:ext>
            </a:extLst>
          </p:cNvPr>
          <p:cNvSpPr txBox="1"/>
          <p:nvPr/>
        </p:nvSpPr>
        <p:spPr>
          <a:xfrm>
            <a:off x="6349950" y="4480401"/>
            <a:ext cx="531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Mainer: Light Amplification by Stimulated Emission of Radiation (LASER), 1960</a:t>
            </a:r>
          </a:p>
        </p:txBody>
      </p:sp>
    </p:spTree>
    <p:extLst>
      <p:ext uri="{BB962C8B-B14F-4D97-AF65-F5344CB8AC3E}">
        <p14:creationId xmlns:p14="http://schemas.microsoft.com/office/powerpoint/2010/main" val="27995141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116AA-D96F-464B-8511-DC69B8644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Location- and orientation- dependence of plasmon hybridization!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F4948-015B-3448-994E-55CA99E0F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89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C790F6-7238-3F45-A840-501117818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982" y="3146156"/>
            <a:ext cx="5306554" cy="1675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63788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953DB-2556-8942-89FE-67C703B62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have we learned?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5B4DC-EAE2-7746-8EE6-670E4CE73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 a small perturbation has experimentally observable impacts on the plasmonic spectrum of a nanocluster</a:t>
            </a:r>
          </a:p>
          <a:p>
            <a:r>
              <a:rPr lang="en-US" dirty="0"/>
              <a:t>The strength of the perturbation is location-dependent</a:t>
            </a:r>
          </a:p>
          <a:p>
            <a:r>
              <a:rPr lang="en-US" dirty="0"/>
              <a:t>Symmetry-breaking leads to spatial localization of energy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26B2FA-94D1-FF4E-B295-43D1DDEC3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EB2BDB-0B4F-DE43-9537-BD8F86F666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440"/>
          <a:stretch/>
        </p:blipFill>
        <p:spPr>
          <a:xfrm>
            <a:off x="1390053" y="3759801"/>
            <a:ext cx="9411893" cy="31091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294F5B-BB11-E64D-900D-7530B690DBE4}"/>
              </a:ext>
            </a:extLst>
          </p:cNvPr>
          <p:cNvSpPr/>
          <p:nvPr/>
        </p:nvSpPr>
        <p:spPr>
          <a:xfrm>
            <a:off x="2271251" y="5446105"/>
            <a:ext cx="3967317" cy="17315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17345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Learn about plasmons in metal nanoparticles</a:t>
            </a:r>
          </a:p>
          <a:p>
            <a:endParaRPr lang="en-US" dirty="0"/>
          </a:p>
          <a:p>
            <a:r>
              <a:rPr lang="en-US" dirty="0"/>
              <a:t>Learn how plasmons behave in small particles and clusters of particles</a:t>
            </a:r>
          </a:p>
          <a:p>
            <a:endParaRPr lang="en-US" dirty="0"/>
          </a:p>
          <a:p>
            <a:r>
              <a:rPr lang="en-US" dirty="0"/>
              <a:t>Qualitatively describe plasmon hybridization in mixed-metal, mixed-geometry clusters</a:t>
            </a:r>
          </a:p>
          <a:p>
            <a:endParaRPr lang="en-US" dirty="0"/>
          </a:p>
          <a:p>
            <a:r>
              <a:rPr lang="en-US" dirty="0"/>
              <a:t>Introduce size and magnetic effects to our model of cluster behavior</a:t>
            </a:r>
          </a:p>
          <a:p>
            <a:endParaRPr lang="en-US" dirty="0"/>
          </a:p>
          <a:p>
            <a:r>
              <a:rPr lang="en-US" dirty="0"/>
              <a:t>Accurately describe the plasmon resonances of large, finite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91</a:t>
            </a:fld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36D937E8-72B3-FA43-931F-21D1433C5E50}"/>
              </a:ext>
            </a:extLst>
          </p:cNvPr>
          <p:cNvSpPr/>
          <p:nvPr/>
        </p:nvSpPr>
        <p:spPr>
          <a:xfrm>
            <a:off x="508000" y="1690688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4B8EB41C-2E8B-074E-8C36-71E7BBDE8DAB}"/>
              </a:ext>
            </a:extLst>
          </p:cNvPr>
          <p:cNvSpPr/>
          <p:nvPr/>
        </p:nvSpPr>
        <p:spPr>
          <a:xfrm>
            <a:off x="508000" y="2576513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4429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Learn what a plasmon is and why we should care</a:t>
            </a:r>
          </a:p>
          <a:p>
            <a:endParaRPr lang="en-US" dirty="0"/>
          </a:p>
          <a:p>
            <a:r>
              <a:rPr lang="en-US" dirty="0"/>
              <a:t>Learn how plasmons behave in small particles and clusters of particles</a:t>
            </a:r>
          </a:p>
          <a:p>
            <a:endParaRPr lang="en-US" dirty="0"/>
          </a:p>
          <a:p>
            <a:r>
              <a:rPr lang="en-US" dirty="0"/>
              <a:t>Qualitatively describe plasmon hybridization in mixed-metal, mixed-geometry clusters</a:t>
            </a:r>
          </a:p>
          <a:p>
            <a:endParaRPr lang="en-US" dirty="0"/>
          </a:p>
          <a:p>
            <a:r>
              <a:rPr lang="en-US" b="1" dirty="0"/>
              <a:t>Introduce size and magnetic effects to our model of cluster behavior</a:t>
            </a:r>
          </a:p>
          <a:p>
            <a:endParaRPr lang="en-US" dirty="0"/>
          </a:p>
          <a:p>
            <a:r>
              <a:rPr lang="en-US" dirty="0"/>
              <a:t>Accurately describe the plasmon resonances of large, finite clusters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92</a:t>
            </a:fld>
            <a:endParaRPr lang="en-US"/>
          </a:p>
        </p:txBody>
      </p:sp>
      <p:sp>
        <p:nvSpPr>
          <p:cNvPr id="5" name="5-Point Star 4">
            <a:extLst>
              <a:ext uri="{FF2B5EF4-FFF2-40B4-BE49-F238E27FC236}">
                <a16:creationId xmlns:a16="http://schemas.microsoft.com/office/drawing/2014/main" id="{36D937E8-72B3-FA43-931F-21D1433C5E50}"/>
              </a:ext>
            </a:extLst>
          </p:cNvPr>
          <p:cNvSpPr/>
          <p:nvPr/>
        </p:nvSpPr>
        <p:spPr>
          <a:xfrm>
            <a:off x="508000" y="1690688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4B8EB41C-2E8B-074E-8C36-71E7BBDE8DAB}"/>
              </a:ext>
            </a:extLst>
          </p:cNvPr>
          <p:cNvSpPr/>
          <p:nvPr/>
        </p:nvSpPr>
        <p:spPr>
          <a:xfrm>
            <a:off x="508000" y="2576513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8D965C66-848D-D346-BC25-841E86DA4EE7}"/>
              </a:ext>
            </a:extLst>
          </p:cNvPr>
          <p:cNvSpPr/>
          <p:nvPr/>
        </p:nvSpPr>
        <p:spPr>
          <a:xfrm>
            <a:off x="508000" y="3460751"/>
            <a:ext cx="660400" cy="660400"/>
          </a:xfrm>
          <a:prstGeom prst="star5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43506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Quasistatic</a:t>
            </a:r>
            <a:r>
              <a:rPr lang="en-US" dirty="0"/>
              <a:t> coupling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982" y="3146156"/>
            <a:ext cx="5306554" cy="1675754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8951123" y="2021176"/>
            <a:ext cx="2511189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40" y="1327182"/>
            <a:ext cx="1412566" cy="1400177"/>
          </a:xfrm>
          <a:prstGeom prst="rect">
            <a:avLst/>
          </a:prstGeom>
        </p:spPr>
      </p:pic>
      <p:sp>
        <p:nvSpPr>
          <p:cNvPr id="17" name="Down Arrow 16"/>
          <p:cNvSpPr/>
          <p:nvPr/>
        </p:nvSpPr>
        <p:spPr>
          <a:xfrm rot="16200000">
            <a:off x="8740370" y="1531918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29" y="1327182"/>
            <a:ext cx="1412566" cy="1400177"/>
          </a:xfrm>
          <a:prstGeom prst="rect">
            <a:avLst/>
          </a:prstGeom>
        </p:spPr>
      </p:pic>
      <p:sp>
        <p:nvSpPr>
          <p:cNvPr id="19" name="Down Arrow 18"/>
          <p:cNvSpPr/>
          <p:nvPr/>
        </p:nvSpPr>
        <p:spPr>
          <a:xfrm rot="16200000">
            <a:off x="11251559" y="1531918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82686" r="-2338" b="-608"/>
          <a:stretch/>
        </p:blipFill>
        <p:spPr>
          <a:xfrm>
            <a:off x="10026342" y="1533020"/>
            <a:ext cx="558800" cy="450669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9657406" y="2027271"/>
            <a:ext cx="324794" cy="0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t="54959" r="-1698" b="27119"/>
          <a:stretch/>
        </p:blipFill>
        <p:spPr>
          <a:xfrm>
            <a:off x="9657406" y="2105133"/>
            <a:ext cx="558800" cy="45066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2" t="57242"/>
          <a:stretch/>
        </p:blipFill>
        <p:spPr>
          <a:xfrm>
            <a:off x="11069972" y="2190918"/>
            <a:ext cx="454335" cy="48872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4" b="63330"/>
          <a:stretch/>
        </p:blipFill>
        <p:spPr>
          <a:xfrm>
            <a:off x="8461865" y="2219084"/>
            <a:ext cx="438656" cy="41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594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retarded coupling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94</a:t>
            </a:fld>
            <a:endParaRPr lang="en-US"/>
          </a:p>
        </p:txBody>
      </p:sp>
      <p:sp>
        <p:nvSpPr>
          <p:cNvPr id="3" name="Frame 2"/>
          <p:cNvSpPr/>
          <p:nvPr/>
        </p:nvSpPr>
        <p:spPr>
          <a:xfrm>
            <a:off x="1993072" y="3215099"/>
            <a:ext cx="2293177" cy="1421730"/>
          </a:xfrm>
          <a:prstGeom prst="frame">
            <a:avLst>
              <a:gd name="adj1" fmla="val 54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4610099" y="3215099"/>
            <a:ext cx="2705099" cy="1421730"/>
          </a:xfrm>
          <a:prstGeom prst="frame">
            <a:avLst>
              <a:gd name="adj1" fmla="val 542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/>
          <p:cNvSpPr/>
          <p:nvPr/>
        </p:nvSpPr>
        <p:spPr>
          <a:xfrm>
            <a:off x="7762388" y="3215099"/>
            <a:ext cx="2537311" cy="1421730"/>
          </a:xfrm>
          <a:prstGeom prst="frame">
            <a:avLst>
              <a:gd name="adj1" fmla="val 542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93144" y="4722296"/>
            <a:ext cx="2171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Near-field Term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43449" y="4722296"/>
            <a:ext cx="2438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Intermediate-field Term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10500" y="4722296"/>
            <a:ext cx="2171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Far-field Term</a:t>
            </a:r>
          </a:p>
        </p:txBody>
      </p:sp>
      <p:sp>
        <p:nvSpPr>
          <p:cNvPr id="14" name="Frame 13"/>
          <p:cNvSpPr/>
          <p:nvPr/>
        </p:nvSpPr>
        <p:spPr>
          <a:xfrm>
            <a:off x="10540784" y="3495676"/>
            <a:ext cx="1439406" cy="647700"/>
          </a:xfrm>
          <a:prstGeom prst="frame">
            <a:avLst>
              <a:gd name="adj1" fmla="val 5420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75" y="3306831"/>
            <a:ext cx="11177945" cy="1244531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8951123" y="2021176"/>
            <a:ext cx="2511189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840" y="1327182"/>
            <a:ext cx="1412566" cy="1400177"/>
          </a:xfrm>
          <a:prstGeom prst="rect">
            <a:avLst/>
          </a:prstGeom>
        </p:spPr>
      </p:pic>
      <p:sp>
        <p:nvSpPr>
          <p:cNvPr id="17" name="Down Arrow 16"/>
          <p:cNvSpPr/>
          <p:nvPr/>
        </p:nvSpPr>
        <p:spPr>
          <a:xfrm rot="16200000">
            <a:off x="8740370" y="1531918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029" y="1327182"/>
            <a:ext cx="1412566" cy="1400177"/>
          </a:xfrm>
          <a:prstGeom prst="rect">
            <a:avLst/>
          </a:prstGeom>
        </p:spPr>
      </p:pic>
      <p:sp>
        <p:nvSpPr>
          <p:cNvPr id="19" name="Down Arrow 18"/>
          <p:cNvSpPr/>
          <p:nvPr/>
        </p:nvSpPr>
        <p:spPr>
          <a:xfrm rot="16200000">
            <a:off x="11251559" y="1531918"/>
            <a:ext cx="421507" cy="97851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" t="82686" r="-2338" b="-608"/>
          <a:stretch/>
        </p:blipFill>
        <p:spPr>
          <a:xfrm>
            <a:off x="10026342" y="1533020"/>
            <a:ext cx="558800" cy="450669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9657406" y="2027271"/>
            <a:ext cx="324794" cy="0"/>
          </a:xfrm>
          <a:prstGeom prst="line">
            <a:avLst/>
          </a:prstGeom>
          <a:ln w="5715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t="54959" r="-1698" b="27119"/>
          <a:stretch/>
        </p:blipFill>
        <p:spPr>
          <a:xfrm>
            <a:off x="9657406" y="2105133"/>
            <a:ext cx="558800" cy="45066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12" t="57242"/>
          <a:stretch/>
        </p:blipFill>
        <p:spPr>
          <a:xfrm>
            <a:off x="11069972" y="2203982"/>
            <a:ext cx="454335" cy="48872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4" b="63330"/>
          <a:stretch/>
        </p:blipFill>
        <p:spPr>
          <a:xfrm>
            <a:off x="8461865" y="2232148"/>
            <a:ext cx="438656" cy="41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398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Retarded Interaction Energies in a MNP Dimer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547" y="950829"/>
            <a:ext cx="8407824" cy="590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958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Retarded Interaction Energies in a MNP Dimer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810" y="2189463"/>
            <a:ext cx="6225189" cy="4478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1" y="2189463"/>
            <a:ext cx="5812574" cy="45410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54924" y="1765738"/>
            <a:ext cx="227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Quasistatic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711965" y="1755409"/>
            <a:ext cx="227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Fully Retarded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404" y="5649883"/>
            <a:ext cx="2800131" cy="3047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910" y="5682291"/>
            <a:ext cx="2280087" cy="25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9721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Quasistatic</a:t>
            </a:r>
            <a:r>
              <a:rPr lang="en-US" dirty="0"/>
              <a:t> 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50" y="4642757"/>
            <a:ext cx="4635500" cy="825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2095500"/>
            <a:ext cx="72390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905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 with Retardation Effects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600" y="4463756"/>
            <a:ext cx="5130800" cy="8255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BEBEC-8090-6140-A74A-8F0BF9715581}" type="slidenum">
              <a:rPr lang="en-US" smtClean="0"/>
              <a:t>98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50" y="2253809"/>
            <a:ext cx="82423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21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54984</TotalTime>
  <Words>2638</Words>
  <Application>Microsoft Macintosh PowerPoint</Application>
  <PresentationFormat>Widescreen</PresentationFormat>
  <Paragraphs>634</Paragraphs>
  <Slides>170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170</vt:i4>
      </vt:variant>
    </vt:vector>
  </HeadingPairs>
  <TitlesOfParts>
    <vt:vector size="178" baseType="lpstr">
      <vt:lpstr>Arial</vt:lpstr>
      <vt:lpstr>Calibri</vt:lpstr>
      <vt:lpstr>Calibri Light</vt:lpstr>
      <vt:lpstr>Latin Modern Roman 10</vt:lpstr>
      <vt:lpstr>Latin Modern Roman 9</vt:lpstr>
      <vt:lpstr>Mangal</vt:lpstr>
      <vt:lpstr>Wingdings</vt:lpstr>
      <vt:lpstr>Office Theme</vt:lpstr>
      <vt:lpstr>Plasmon Hybridization in Metal Nanoparticle Clusters and Oligomers</vt:lpstr>
      <vt:lpstr>Nanophotonics</vt:lpstr>
      <vt:lpstr>Nanophotonics</vt:lpstr>
      <vt:lpstr>Nanophotonics</vt:lpstr>
      <vt:lpstr>Nanophotonics</vt:lpstr>
      <vt:lpstr>Nanophotonics</vt:lpstr>
      <vt:lpstr>Nanophotonics</vt:lpstr>
      <vt:lpstr>THE PHOTOPHONE</vt:lpstr>
      <vt:lpstr>Nanophotonics</vt:lpstr>
      <vt:lpstr>What can nanophotonics do?</vt:lpstr>
      <vt:lpstr>What can nanophotonics do?</vt:lpstr>
      <vt:lpstr>What can nanophotonics do?</vt:lpstr>
      <vt:lpstr>What can nanophotonics do?</vt:lpstr>
      <vt:lpstr>What can nanophotonics do?</vt:lpstr>
      <vt:lpstr>What can nanophotonics do?</vt:lpstr>
      <vt:lpstr>Past and present work</vt:lpstr>
      <vt:lpstr>Goals for today: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analogy:</vt:lpstr>
      <vt:lpstr>An analogy:</vt:lpstr>
      <vt:lpstr>An analogy:</vt:lpstr>
      <vt:lpstr>An analogy:</vt:lpstr>
      <vt:lpstr>An analogy:</vt:lpstr>
      <vt:lpstr>An analogy:</vt:lpstr>
      <vt:lpstr>An analogy:</vt:lpstr>
      <vt:lpstr>An analogy:</vt:lpstr>
      <vt:lpstr>Plasmon  spring</vt:lpstr>
      <vt:lpstr>Frequency-Dependent Polarizability</vt:lpstr>
      <vt:lpstr>Time-Dependent Polarizability and Oscillator Response</vt:lpstr>
      <vt:lpstr>Time-Dependent Polarizability and Oscillator Response</vt:lpstr>
      <vt:lpstr>Time-Dependent Polarizability and Oscillator Response</vt:lpstr>
      <vt:lpstr>Time-Dependent Polarizability and Oscillator Response</vt:lpstr>
      <vt:lpstr>Time-Dependent Response of Various Metals</vt:lpstr>
      <vt:lpstr>Time-Dependent Response of Various Metals</vt:lpstr>
      <vt:lpstr>Time-Dependent Response of Various Metals</vt:lpstr>
      <vt:lpstr>Time-Dependent Response of Various Metals</vt:lpstr>
      <vt:lpstr>Time-Dependent Response of Various Metals</vt:lpstr>
      <vt:lpstr>Time-Dependent Polarizability and Oscillator Response</vt:lpstr>
      <vt:lpstr>Goals for today:</vt:lpstr>
      <vt:lpstr>Goals for today:</vt:lpstr>
      <vt:lpstr>PowerPoint Presentation</vt:lpstr>
      <vt:lpstr>PowerPoint Presentation</vt:lpstr>
      <vt:lpstr>Dipole-dipole interaction energy</vt:lpstr>
      <vt:lpstr>Dipole-dipole interaction energy</vt:lpstr>
      <vt:lpstr>Dipole-dipole interaction energy</vt:lpstr>
      <vt:lpstr>Dipole-dipole interaction energy</vt:lpstr>
      <vt:lpstr>Dipole-dipole interaction energy</vt:lpstr>
      <vt:lpstr>Dipole-dipole interaction energy</vt:lpstr>
      <vt:lpstr>Taking the quasistatic limit…</vt:lpstr>
      <vt:lpstr>Quasistatic Interactions of a MNP Dimer</vt:lpstr>
      <vt:lpstr>Quasistatic Interactions of a MNP Dimer</vt:lpstr>
      <vt:lpstr>Coupled oscillator equations of motion</vt:lpstr>
      <vt:lpstr>Solving coupled oscillator equations of motion</vt:lpstr>
      <vt:lpstr>For an arbitrary number of nanoparticles:</vt:lpstr>
      <vt:lpstr>Goals for today:</vt:lpstr>
      <vt:lpstr>Goals for today:</vt:lpstr>
      <vt:lpstr>PowerPoint Presentation</vt:lpstr>
      <vt:lpstr>A Quick Intro to Electron Energy-Loss Spectroscopy (EELS)</vt:lpstr>
      <vt:lpstr>Generate a spectrum…</vt:lpstr>
      <vt:lpstr>… or generate maps!</vt:lpstr>
      <vt:lpstr>Experimental (and simulated) results</vt:lpstr>
      <vt:lpstr>Experimental (and simulated) results</vt:lpstr>
      <vt:lpstr>Experimental (and simulated) results</vt:lpstr>
      <vt:lpstr>Experimental (and simulated) results</vt:lpstr>
      <vt:lpstr>A qualitative model of the nanoprism</vt:lpstr>
      <vt:lpstr>A qualitative model of the nanoprism</vt:lpstr>
      <vt:lpstr>A qualitative model of the nanoprism</vt:lpstr>
      <vt:lpstr>A qualitative model of the nanoprism</vt:lpstr>
      <vt:lpstr>A qualitative model of the nanoprism</vt:lpstr>
      <vt:lpstr>A qualitative model of the nanoprism</vt:lpstr>
      <vt:lpstr>Adding a (small) perturbation</vt:lpstr>
      <vt:lpstr>Adding a (small) perturbation</vt:lpstr>
      <vt:lpstr>Adding a (small) perturbation</vt:lpstr>
      <vt:lpstr>Location- and orientation- dependence of plasmon hybridization!</vt:lpstr>
      <vt:lpstr>What have we learned?</vt:lpstr>
      <vt:lpstr>Goals for today:</vt:lpstr>
      <vt:lpstr>Goals for today:</vt:lpstr>
      <vt:lpstr>Quasistatic coupling</vt:lpstr>
      <vt:lpstr>Fully retarded coupling</vt:lpstr>
      <vt:lpstr>Fully Retarded Interaction Energies in a MNP Dimer</vt:lpstr>
      <vt:lpstr>Fully Retarded Interaction Energies in a MNP Dimer</vt:lpstr>
      <vt:lpstr>Quasistatic Solution</vt:lpstr>
      <vt:lpstr>Solutions with Retardation Effects</vt:lpstr>
      <vt:lpstr>Solutions with Retardation Effects</vt:lpstr>
      <vt:lpstr>Goals for today:</vt:lpstr>
      <vt:lpstr>Goals for today:</vt:lpstr>
      <vt:lpstr>PowerPoint Presentation</vt:lpstr>
      <vt:lpstr>What does “magnetic” mean?</vt:lpstr>
      <vt:lpstr>What does “magnetic” mean?</vt:lpstr>
      <vt:lpstr>Cyclic dipoles: like cyclic currents</vt:lpstr>
      <vt:lpstr>Motivation: Size Dependence</vt:lpstr>
      <vt:lpstr>Motivation: Accurate Model</vt:lpstr>
      <vt:lpstr>Motivation: Accurate Model</vt:lpstr>
      <vt:lpstr>Motivation: Accurate Model</vt:lpstr>
      <vt:lpstr>Motivation: Accurate Model</vt:lpstr>
      <vt:lpstr>Model System: Arrays of Silver Nanospheres</vt:lpstr>
      <vt:lpstr>Magnetic Plasmons of the 2-mer and 3-mer</vt:lpstr>
      <vt:lpstr>Investigate spectral switching via system size</vt:lpstr>
      <vt:lpstr>The size-dependence of magnetic plasmon energetics</vt:lpstr>
      <vt:lpstr>The size-dependence of magnetic plasmon energetics</vt:lpstr>
      <vt:lpstr>Distinguishing the magnetic plasmons</vt:lpstr>
      <vt:lpstr>Directional Radiation from Electric and Magnetic Dipole Moments</vt:lpstr>
      <vt:lpstr>Directional Radiation from Electric and Magnetic Dipole Moments</vt:lpstr>
      <vt:lpstr>Directional Radiation from Electric and Magnetic Dipole Moments</vt:lpstr>
      <vt:lpstr>Measuring the angular dependence of scattered light</vt:lpstr>
      <vt:lpstr>Angle Resolved CL spectra of magnetic oligomers</vt:lpstr>
      <vt:lpstr>Experimentally Relevant Nanoclusters</vt:lpstr>
      <vt:lpstr>Experimentally Relevant Nanoclusters</vt:lpstr>
      <vt:lpstr>Magnetic Plasmon Spectrum of Hexagonally Packed Nanoclusters</vt:lpstr>
      <vt:lpstr>Magnetic Plasmon Spectrum of Hexagonally Packed Nanoclusters</vt:lpstr>
      <vt:lpstr>Angle Resolved CL of Hexagonally Packed Nanoclusters</vt:lpstr>
      <vt:lpstr>Angle Resolved CL of Hexagonally Packed Nanoclusters</vt:lpstr>
      <vt:lpstr>Angle Resolved CL of Hexagonally Packed Nanoclusters</vt:lpstr>
      <vt:lpstr>Angle Resolved CL of Hexagonally Packed Nanoclusters</vt:lpstr>
      <vt:lpstr>What have we learned?</vt:lpstr>
      <vt:lpstr>Goals for today:</vt:lpstr>
      <vt:lpstr>Future work: Stimulated Electron Energy-Loss Spectroscopy</vt:lpstr>
      <vt:lpstr>Future work: Stimulated Electron Energy-Loss Spectroscopy</vt:lpstr>
      <vt:lpstr>Stimulated EELS</vt:lpstr>
      <vt:lpstr>Stimulated EELS</vt:lpstr>
      <vt:lpstr>Extracurriculars  Community-Building and Science Advocacy</vt:lpstr>
      <vt:lpstr>Acknowledgements</vt:lpstr>
      <vt:lpstr>Acknowledgements</vt:lpstr>
      <vt:lpstr>Acknowledgements</vt:lpstr>
      <vt:lpstr>PowerPoint Presentation</vt:lpstr>
      <vt:lpstr>Questions?</vt:lpstr>
      <vt:lpstr>PowerPoint Presentation</vt:lpstr>
      <vt:lpstr>PowerPoint Presentation</vt:lpstr>
      <vt:lpstr>Prism dipole moments</vt:lpstr>
      <vt:lpstr>Magnetic Plasmon Spectrum of Hexagonally Packed Nanoclusters</vt:lpstr>
      <vt:lpstr>Magnetic Plasmon Spectrum of Hexagonally Packed Nanoclusters</vt:lpstr>
      <vt:lpstr>The size-dependence of magnetic plasmon energetics</vt:lpstr>
      <vt:lpstr>The size-dependence of magnetic plasmon energetics</vt:lpstr>
      <vt:lpstr>How I know the quasistatic model doesn’t work at large sizes:</vt:lpstr>
      <vt:lpstr>Fully retarded model predicts multiple spectral switches</vt:lpstr>
      <vt:lpstr>Oscillations in spacing calculations are due largely to the exponential term</vt:lpstr>
      <vt:lpstr>Realistically tunable variable: interparticle distance</vt:lpstr>
      <vt:lpstr>Spacing: 2-mer</vt:lpstr>
      <vt:lpstr>Spacing: Twomer</vt:lpstr>
      <vt:lpstr>Spacing: Twomer</vt:lpstr>
      <vt:lpstr>Spacing: Twomer</vt:lpstr>
      <vt:lpstr>Comparison of Length Scales</vt:lpstr>
      <vt:lpstr>Conclusions</vt:lpstr>
      <vt:lpstr>Characteristic Mode Wavelength</vt:lpstr>
      <vt:lpstr>Characteristic Mode Wavelength</vt:lpstr>
      <vt:lpstr>Photon-plasmon and electron-plasmon processes</vt:lpstr>
      <vt:lpstr>Photon-plasmon and electron-plasmon processes</vt:lpstr>
      <vt:lpstr>Photon-plasmon and electron-plasmon processes</vt:lpstr>
      <vt:lpstr>Photon-plasmon and electron-plasmon processes</vt:lpstr>
      <vt:lpstr>Photon-plasmon and electron-plasmon processes</vt:lpstr>
      <vt:lpstr>Photon-plasmon and electron-plasmon processes</vt:lpstr>
      <vt:lpstr>Photon-plasmon and electron-plasmon processes</vt:lpstr>
      <vt:lpstr>Photon-plasmon and electron-plasmon processes</vt:lpstr>
      <vt:lpstr>Stimulated EELS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Quantifying the Role of Retardation Effects in Magnetic Plasmon-Supporting Nanostructures</dc:title>
  <dc:creator>Nicholas P. Montoni</dc:creator>
  <cp:lastModifiedBy>Microsoft Office User</cp:lastModifiedBy>
  <cp:revision>356</cp:revision>
  <dcterms:created xsi:type="dcterms:W3CDTF">2017-07-15T21:16:47Z</dcterms:created>
  <dcterms:modified xsi:type="dcterms:W3CDTF">2018-06-05T16:48:47Z</dcterms:modified>
</cp:coreProperties>
</file>